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sldIdLst>
    <p:sldId id="256" r:id="rId2"/>
    <p:sldId id="343" r:id="rId3"/>
    <p:sldId id="332" r:id="rId4"/>
    <p:sldId id="344" r:id="rId5"/>
    <p:sldId id="364" r:id="rId6"/>
    <p:sldId id="333" r:id="rId7"/>
    <p:sldId id="346" r:id="rId8"/>
    <p:sldId id="345" r:id="rId9"/>
    <p:sldId id="334" r:id="rId10"/>
    <p:sldId id="347" r:id="rId11"/>
    <p:sldId id="331" r:id="rId12"/>
    <p:sldId id="365" r:id="rId13"/>
    <p:sldId id="335" r:id="rId14"/>
    <p:sldId id="348" r:id="rId15"/>
    <p:sldId id="349" r:id="rId16"/>
    <p:sldId id="336" r:id="rId17"/>
    <p:sldId id="350" r:id="rId18"/>
    <p:sldId id="366" r:id="rId19"/>
    <p:sldId id="351" r:id="rId20"/>
    <p:sldId id="337" r:id="rId21"/>
    <p:sldId id="338" r:id="rId22"/>
    <p:sldId id="339" r:id="rId23"/>
    <p:sldId id="352" r:id="rId24"/>
    <p:sldId id="353" r:id="rId25"/>
    <p:sldId id="354" r:id="rId26"/>
    <p:sldId id="355" r:id="rId27"/>
    <p:sldId id="356" r:id="rId28"/>
    <p:sldId id="363" r:id="rId29"/>
    <p:sldId id="359" r:id="rId30"/>
    <p:sldId id="358" r:id="rId31"/>
    <p:sldId id="360" r:id="rId32"/>
    <p:sldId id="361" r:id="rId33"/>
    <p:sldId id="340" r:id="rId34"/>
    <p:sldId id="329" r:id="rId35"/>
    <p:sldId id="296" r:id="rId36"/>
    <p:sldId id="302" r:id="rId37"/>
    <p:sldId id="362" r:id="rId38"/>
  </p:sldIdLst>
  <p:sldSz cx="9144000" cy="6858000" type="screen4x3"/>
  <p:notesSz cx="6858000" cy="9144000"/>
  <p:custDataLst>
    <p:tags r:id="rId40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32" autoAdjust="0"/>
  </p:normalViewPr>
  <p:slideViewPr>
    <p:cSldViewPr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\ENS\Enseignement%20CR\Cours%20actifs\IFP\IFP_PGR\Mat&#233;riel%20par%20theme\Th%2001%20-%20Defis%20et%20enjeux\Chomage%20et%20inflation\Chomage%20inflation%20janvier%20202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\ENS\Enseignement%20CR\Cours%20actifs\IFP\IFP_PGR\Mat&#233;riel%20par%20theme\Th%2001%20-%20Defis%20et%20enjeux\Chomage%20et%20inflation\Chomage%20inflation%20janvier%202021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ro\ENS\Enseignement%20CR\Cours%20actifs\IFP\IFP_PGR\Mat&#233;riel%20par%20theme\Th%2001%20-%20Defis%20et%20enjeux\Rendements%20boursiers\Rendements%20janvier%202021\Calcul%20des%20tau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ro\ENS\Enseignement%20CR\Cours%20actifs\IFP\IFP_PGR\Mat&#233;riel%20par%20theme\Th%2001%20-%20Defis%20et%20enjeux\Rendements%20boursiers\Rendements%20janvier%202021\Calcul%20des%20taux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Pro\ENS\Enseignement%20CR\Cours%20actifs\IFP\IFP_PGR\Mat&#233;riel%20par%20theme\Th%2001%20-%20Defis%20et%20enjeux\Revenu%20des%20aines\Pour%20H21\Revenus%20des%2065%20Plus%202018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F:\Pro\ENS\Enseignement%20CR\Cours%20actifs\IFP\IFP_PGR\Mat&#233;riel%20par%20theme\Th%2001%20-%20Defis%20et%20enjeux\Revenu%20des%20aines\Pour%20H21\Revenus%20des%2065%20Plus%202018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F:\Pro\ENS\Enseignement%20CR\Cours%20actifs\IFP\IFP_PGR\Mat&#233;riel%20par%20theme\Th%2001%20-%20Defis%20et%20enjeux\Epargne%20des%20menages\PGR_Epagne_Menages_2006_2017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Adobe Garamond Pro Bold" pitchFamily="18" charset="0"/>
              </a:defRPr>
            </a:pPr>
            <a:r>
              <a:rPr lang="fr-CA" sz="1800">
                <a:latin typeface="Adobe Garamond Pro Bold" pitchFamily="18" charset="0"/>
              </a:rPr>
              <a:t>Taux de chômage</a:t>
            </a:r>
            <a:br>
              <a:rPr lang="fr-CA" sz="1800">
                <a:latin typeface="Adobe Garamond Pro Bold" pitchFamily="18" charset="0"/>
              </a:rPr>
            </a:br>
            <a:r>
              <a:rPr lang="fr-CA" sz="1800">
                <a:latin typeface="Adobe Garamond Pro Bold" pitchFamily="18" charset="0"/>
              </a:rPr>
              <a:t>
Janvier</a:t>
            </a:r>
            <a:r>
              <a:rPr lang="fr-CA" sz="1800" baseline="0">
                <a:latin typeface="Adobe Garamond Pro Bold" pitchFamily="18" charset="0"/>
              </a:rPr>
              <a:t> 2021</a:t>
            </a:r>
            <a:endParaRPr lang="fr-CA" sz="1800">
              <a:latin typeface="Adobe Garamond Pro Bold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dobe Garamond Pro Bold" pitchFamily="18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Chomage!$D$6:$D$10</c:f>
              <c:strCache>
                <c:ptCount val="5"/>
                <c:pt idx="0">
                  <c:v>Canada</c:v>
                </c:pt>
                <c:pt idx="1">
                  <c:v>Québec</c:v>
                </c:pt>
                <c:pt idx="2">
                  <c:v>États-Unis</c:v>
                </c:pt>
                <c:pt idx="3">
                  <c:v>Union européenne</c:v>
                </c:pt>
                <c:pt idx="4">
                  <c:v>Japon</c:v>
                </c:pt>
              </c:strCache>
            </c:strRef>
          </c:cat>
          <c:val>
            <c:numRef>
              <c:f>Chomage!$E$6:$E$10</c:f>
              <c:numCache>
                <c:formatCode>0.00%</c:formatCode>
                <c:ptCount val="5"/>
                <c:pt idx="0">
                  <c:v>9.4E-2</c:v>
                </c:pt>
                <c:pt idx="1">
                  <c:v>8.7999999999999995E-2</c:v>
                </c:pt>
                <c:pt idx="2">
                  <c:v>6.3E-2</c:v>
                </c:pt>
                <c:pt idx="3">
                  <c:v>7.4999999999999997E-2</c:v>
                </c:pt>
                <c:pt idx="4">
                  <c:v>2.9000000000000001E-2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6240576"/>
        <c:axId val="366241752"/>
      </c:barChart>
      <c:catAx>
        <c:axId val="36624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dobe Garamond Pro Bold" pitchFamily="18" charset="0"/>
              </a:defRPr>
            </a:pPr>
            <a:endParaRPr lang="fr-FR"/>
          </a:p>
        </c:txPr>
        <c:crossAx val="366241752"/>
        <c:crosses val="autoZero"/>
        <c:auto val="1"/>
        <c:lblAlgn val="ctr"/>
        <c:lblOffset val="100"/>
        <c:noMultiLvlLbl val="0"/>
      </c:catAx>
      <c:valAx>
        <c:axId val="36624175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dobe Garamond Pro Bold" panose="02020702060506020403" pitchFamily="18" charset="0"/>
              </a:defRPr>
            </a:pPr>
            <a:endParaRPr lang="fr-FR"/>
          </a:p>
        </c:txPr>
        <c:crossAx val="366240576"/>
        <c:crosses val="autoZero"/>
        <c:crossBetween val="between"/>
        <c:majorUnit val="2.0000000000000004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dobe Garamond Pro Bold" pitchFamily="18" charset="0"/>
              </a:defRPr>
            </a:pPr>
            <a:r>
              <a:rPr lang="fr-CA">
                <a:latin typeface="Adobe Garamond Pro Bold" pitchFamily="18" charset="0"/>
              </a:rPr>
              <a:t>Taux d'inflation</a:t>
            </a:r>
            <a:br>
              <a:rPr lang="fr-CA">
                <a:latin typeface="Adobe Garamond Pro Bold" pitchFamily="18" charset="0"/>
              </a:rPr>
            </a:br>
            <a:r>
              <a:rPr lang="fr-CA">
                <a:latin typeface="Adobe Garamond Pro Bold" pitchFamily="18" charset="0"/>
              </a:rPr>
              <a:t>
décembre 2020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400">
                      <a:latin typeface="Adobe Garamond Pro Bold" pitchFamily="18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400">
                      <a:latin typeface="Adobe Garamond Pro Bold" pitchFamily="18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400">
                      <a:latin typeface="Adobe Garamond Pro Bold" pitchFamily="18" charset="0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dobe Garamond Pro Bold" pitchFamily="18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Feuil2!$D$6:$D$9</c:f>
              <c:strCache>
                <c:ptCount val="4"/>
                <c:pt idx="0">
                  <c:v>Canada</c:v>
                </c:pt>
                <c:pt idx="1">
                  <c:v>États-Unis</c:v>
                </c:pt>
                <c:pt idx="2">
                  <c:v>Union européenne</c:v>
                </c:pt>
                <c:pt idx="3">
                  <c:v>Japon</c:v>
                </c:pt>
              </c:strCache>
            </c:strRef>
          </c:cat>
          <c:val>
            <c:numRef>
              <c:f>Feuil2!$E$6:$E$9</c:f>
              <c:numCache>
                <c:formatCode>0.00%</c:formatCode>
                <c:ptCount val="4"/>
                <c:pt idx="0">
                  <c:v>7.0000000000000001E-3</c:v>
                </c:pt>
                <c:pt idx="1">
                  <c:v>1.4E-2</c:v>
                </c:pt>
                <c:pt idx="2">
                  <c:v>3.0000000000000001E-3</c:v>
                </c:pt>
                <c:pt idx="3">
                  <c:v>-1.2E-2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6242928"/>
        <c:axId val="366235480"/>
      </c:barChart>
      <c:catAx>
        <c:axId val="36624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dobe Garamond Pro Bold" pitchFamily="18" charset="0"/>
              </a:defRPr>
            </a:pPr>
            <a:endParaRPr lang="fr-FR"/>
          </a:p>
        </c:txPr>
        <c:crossAx val="366235480"/>
        <c:crosses val="autoZero"/>
        <c:auto val="1"/>
        <c:lblAlgn val="ctr"/>
        <c:lblOffset val="100"/>
        <c:noMultiLvlLbl val="0"/>
      </c:catAx>
      <c:valAx>
        <c:axId val="3662354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dobe Garamond Pro Bold" pitchFamily="18" charset="0"/>
              </a:defRPr>
            </a:pPr>
            <a:endParaRPr lang="fr-FR"/>
          </a:p>
        </c:txPr>
        <c:crossAx val="366242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800" b="1" i="0" baseline="0" dirty="0">
                <a:effectLst/>
                <a:latin typeface="Adobe Garamond Pro Bold" panose="02020702060506020403" pitchFamily="18" charset="0"/>
              </a:rPr>
              <a:t>Gain annuel composé de l'indice de la Bourse de New </a:t>
            </a:r>
            <a:r>
              <a:rPr lang="fr-CA" sz="1800" b="1" i="0" baseline="0" dirty="0" smtClean="0">
                <a:effectLst/>
                <a:latin typeface="Adobe Garamond Pro Bold" panose="02020702060506020403" pitchFamily="18" charset="0"/>
              </a:rPr>
              <a:t>York</a:t>
            </a:r>
            <a:r>
              <a:rPr lang="fr-CA" sz="1800" b="1" i="0" baseline="0" dirty="0">
                <a:effectLst/>
                <a:latin typeface="Adobe Garamond Pro Bold" panose="02020702060506020403" pitchFamily="18" charset="0"/>
              </a:rPr>
              <a:t/>
            </a:r>
            <a:br>
              <a:rPr lang="fr-CA" sz="1800" b="1" i="0" baseline="0" dirty="0">
                <a:effectLst/>
                <a:latin typeface="Adobe Garamond Pro Bold" panose="02020702060506020403" pitchFamily="18" charset="0"/>
              </a:rPr>
            </a:br>
            <a:r>
              <a:rPr lang="fr-CA" sz="1600" b="1" i="0" baseline="0" dirty="0">
                <a:effectLst/>
                <a:latin typeface="Adobe Garamond Pro Bold" panose="02020702060506020403" pitchFamily="18" charset="0"/>
              </a:rPr>
              <a:t>5 ans, 10 ans et 15 ans</a:t>
            </a:r>
            <a:br>
              <a:rPr lang="fr-CA" sz="1600" b="1" i="0" baseline="0" dirty="0">
                <a:effectLst/>
                <a:latin typeface="Adobe Garamond Pro Bold" panose="02020702060506020403" pitchFamily="18" charset="0"/>
              </a:rPr>
            </a:br>
            <a:r>
              <a:rPr lang="fr-CA" sz="1800" b="1" i="0" baseline="0" dirty="0">
                <a:effectLst/>
                <a:latin typeface="Adobe Garamond Pro Bold" panose="02020702060506020403" pitchFamily="18" charset="0"/>
              </a:rPr>
              <a:t/>
            </a:r>
            <a:br>
              <a:rPr lang="fr-CA" sz="1800" b="1" i="0" baseline="0" dirty="0">
                <a:effectLst/>
                <a:latin typeface="Adobe Garamond Pro Bold" panose="02020702060506020403" pitchFamily="18" charset="0"/>
              </a:rPr>
            </a:br>
            <a:r>
              <a:rPr lang="fr-CA" sz="1800" b="1" i="0" baseline="0" dirty="0">
                <a:effectLst/>
                <a:latin typeface="Adobe Garamond Pro Bold" panose="02020702060506020403" pitchFamily="18" charset="0"/>
              </a:rPr>
              <a:t>Février 2021</a:t>
            </a:r>
            <a:endParaRPr lang="fr-CA" dirty="0">
              <a:effectLst/>
              <a:latin typeface="Adobe Garamond Pro Bold" panose="02020702060506020403" pitchFamily="18" charset="0"/>
            </a:endParaRPr>
          </a:p>
        </c:rich>
      </c:tx>
      <c:layout>
        <c:manualLayout>
          <c:xMode val="edge"/>
          <c:yMode val="edge"/>
          <c:x val="0.21659487417014051"/>
          <c:y val="3.491266177934654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dobe Garamond Pro Bold" panose="02020702060506020403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'SP500'!$I$5:$I$7</c:f>
              <c:strCache>
                <c:ptCount val="3"/>
                <c:pt idx="0">
                  <c:v>5 ans</c:v>
                </c:pt>
                <c:pt idx="1">
                  <c:v>10 ans</c:v>
                </c:pt>
                <c:pt idx="2">
                  <c:v>15 ans</c:v>
                </c:pt>
              </c:strCache>
            </c:strRef>
          </c:cat>
          <c:val>
            <c:numRef>
              <c:f>'SP500'!$J$5:$J$7</c:f>
              <c:numCache>
                <c:formatCode>0.0%</c:formatCode>
                <c:ptCount val="3"/>
                <c:pt idx="0">
                  <c:v>0.14642135503368151</c:v>
                </c:pt>
                <c:pt idx="1">
                  <c:v>0.11169006505729763</c:v>
                </c:pt>
                <c:pt idx="2">
                  <c:v>7.5696493860220287E-2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235872"/>
        <c:axId val="366236656"/>
      </c:barChart>
      <c:catAx>
        <c:axId val="36623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6236656"/>
        <c:crosses val="autoZero"/>
        <c:auto val="1"/>
        <c:lblAlgn val="ctr"/>
        <c:lblOffset val="100"/>
        <c:noMultiLvlLbl val="0"/>
      </c:catAx>
      <c:valAx>
        <c:axId val="36623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pPr>
            <a:endParaRPr lang="fr-FR"/>
          </a:p>
        </c:txPr>
        <c:crossAx val="36623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600" b="1" i="0" baseline="0" dirty="0">
                <a:effectLst/>
                <a:latin typeface="Adobe Garamond Pro Bold" panose="02020702060506020403" pitchFamily="18" charset="0"/>
              </a:rPr>
              <a:t>Gain annuel composé de l'indice de la Bourse de Toronto</a:t>
            </a:r>
            <a:br>
              <a:rPr lang="fr-CA" sz="1600" b="1" i="0" baseline="0" dirty="0">
                <a:effectLst/>
                <a:latin typeface="Adobe Garamond Pro Bold" panose="02020702060506020403" pitchFamily="18" charset="0"/>
              </a:rPr>
            </a:br>
            <a:r>
              <a:rPr lang="fr-CA" sz="1600" b="1" i="0" baseline="0" dirty="0">
                <a:effectLst/>
                <a:latin typeface="Adobe Garamond Pro Bold" panose="02020702060506020403" pitchFamily="18" charset="0"/>
              </a:rPr>
              <a:t/>
            </a:r>
            <a:br>
              <a:rPr lang="fr-CA" sz="1600" b="1" i="0" baseline="0" dirty="0">
                <a:effectLst/>
                <a:latin typeface="Adobe Garamond Pro Bold" panose="02020702060506020403" pitchFamily="18" charset="0"/>
              </a:rPr>
            </a:br>
            <a:r>
              <a:rPr lang="fr-CA" sz="1600" b="1" i="0" baseline="0" dirty="0">
                <a:effectLst/>
                <a:latin typeface="Adobe Garamond Pro Bold" panose="02020702060506020403" pitchFamily="18" charset="0"/>
              </a:rPr>
              <a:t>5 ans, 10 ans et 15 ans</a:t>
            </a:r>
            <a:br>
              <a:rPr lang="fr-CA" sz="1600" b="1" i="0" baseline="0" dirty="0">
                <a:effectLst/>
                <a:latin typeface="Adobe Garamond Pro Bold" panose="02020702060506020403" pitchFamily="18" charset="0"/>
              </a:rPr>
            </a:br>
            <a:r>
              <a:rPr lang="fr-CA" sz="1600" b="1" i="0" baseline="0" dirty="0">
                <a:effectLst/>
                <a:latin typeface="Adobe Garamond Pro Bold" panose="02020702060506020403" pitchFamily="18" charset="0"/>
              </a:rPr>
              <a:t>Février 2021</a:t>
            </a:r>
            <a:endParaRPr lang="fr-CA" sz="1600" dirty="0">
              <a:effectLst/>
              <a:latin typeface="Adobe Garamond Pro Bold" panose="02020702060506020403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dobe Garamond Pro Bold" panose="02020702060506020403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TSX!$I$5:$I$7</c:f>
              <c:strCache>
                <c:ptCount val="3"/>
                <c:pt idx="0">
                  <c:v>5 ans</c:v>
                </c:pt>
                <c:pt idx="1">
                  <c:v>10 ans</c:v>
                </c:pt>
                <c:pt idx="2">
                  <c:v>15 ans</c:v>
                </c:pt>
              </c:strCache>
            </c:strRef>
          </c:cat>
          <c:val>
            <c:numRef>
              <c:f>TSX!$J$5:$J$7</c:f>
              <c:numCache>
                <c:formatCode>0.0%</c:formatCode>
                <c:ptCount val="3"/>
                <c:pt idx="0">
                  <c:v>6.8060570249424246E-2</c:v>
                </c:pt>
                <c:pt idx="1">
                  <c:v>2.8899896664467323E-2</c:v>
                </c:pt>
                <c:pt idx="2">
                  <c:v>2.8723917830895639E-2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6238224"/>
        <c:axId val="326551712"/>
      </c:barChart>
      <c:catAx>
        <c:axId val="36623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6551712"/>
        <c:crosses val="autoZero"/>
        <c:auto val="1"/>
        <c:lblAlgn val="ctr"/>
        <c:lblOffset val="100"/>
        <c:noMultiLvlLbl val="0"/>
      </c:catAx>
      <c:valAx>
        <c:axId val="32655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 Bold" panose="02020702060506020403" pitchFamily="18" charset="0"/>
                <a:ea typeface="+mn-ea"/>
                <a:cs typeface="+mn-cs"/>
              </a:defRPr>
            </a:pPr>
            <a:endParaRPr lang="fr-FR"/>
          </a:p>
        </c:txPr>
        <c:crossAx val="36623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/>
              <a:t>Sources de revenus des 65 ans et plus, Canada, 2018
</a:t>
            </a:r>
          </a:p>
        </c:rich>
      </c:tx>
      <c:layout>
        <c:manualLayout>
          <c:xMode val="edge"/>
          <c:yMode val="edge"/>
          <c:x val="0.13362857787598487"/>
          <c:y val="4.0380136502407613E-2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CanadaSommaire2018!$D$55:$D$60</c:f>
              <c:strCache>
                <c:ptCount val="6"/>
                <c:pt idx="0">
                  <c:v>Revenus d'emploi</c:v>
                </c:pt>
                <c:pt idx="1">
                  <c:v>Revenus de placement</c:v>
                </c:pt>
                <c:pt idx="2">
                  <c:v>Transferts gouvernementaux</c:v>
                </c:pt>
                <c:pt idx="3">
                  <c:v>Pensions privées</c:v>
                </c:pt>
                <c:pt idx="4">
                  <c:v>RÉÈRs</c:v>
                </c:pt>
                <c:pt idx="5">
                  <c:v>Autres revenus</c:v>
                </c:pt>
              </c:strCache>
            </c:strRef>
          </c:cat>
          <c:val>
            <c:numRef>
              <c:f>CanadaSommaire2018!$E$55:$E$60</c:f>
              <c:numCache>
                <c:formatCode>#,##0</c:formatCode>
                <c:ptCount val="6"/>
                <c:pt idx="0">
                  <c:v>42130790</c:v>
                </c:pt>
                <c:pt idx="1">
                  <c:v>30264650</c:v>
                </c:pt>
                <c:pt idx="2">
                  <c:v>103185865</c:v>
                </c:pt>
                <c:pt idx="3">
                  <c:v>81728120</c:v>
                </c:pt>
                <c:pt idx="4">
                  <c:v>4742470</c:v>
                </c:pt>
                <c:pt idx="5">
                  <c:v>8421080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CanadaSommaire2018!$D$55:$D$60</c:f>
              <c:strCache>
                <c:ptCount val="6"/>
                <c:pt idx="0">
                  <c:v>Revenus d'emploi</c:v>
                </c:pt>
                <c:pt idx="1">
                  <c:v>Revenus de placement</c:v>
                </c:pt>
                <c:pt idx="2">
                  <c:v>Transferts gouvernementaux</c:v>
                </c:pt>
                <c:pt idx="3">
                  <c:v>Pensions privées</c:v>
                </c:pt>
                <c:pt idx="4">
                  <c:v>RÉÈRs</c:v>
                </c:pt>
                <c:pt idx="5">
                  <c:v>Autres revenus</c:v>
                </c:pt>
              </c:strCache>
            </c:strRef>
          </c:cat>
          <c:val>
            <c:numRef>
              <c:f>CanadaSommaire2018!$F$55:$F$60</c:f>
              <c:numCache>
                <c:formatCode>0%</c:formatCode>
                <c:ptCount val="6"/>
                <c:pt idx="0">
                  <c:v>0.15576709650936477</c:v>
                </c:pt>
                <c:pt idx="1">
                  <c:v>0.11189528269876131</c:v>
                </c:pt>
                <c:pt idx="2">
                  <c:v>0.38150157146014313</c:v>
                </c:pt>
                <c:pt idx="3">
                  <c:v>0.30216741617161569</c:v>
                </c:pt>
                <c:pt idx="4">
                  <c:v>1.7533988377212179E-2</c:v>
                </c:pt>
                <c:pt idx="5">
                  <c:v>3.1134644782902988E-2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fr-CA" sz="1800" b="1" i="0" baseline="0">
                <a:effectLst/>
              </a:rPr>
              <a:t>Sources de revenus des 65 ans et plus, Québec, 2018</a:t>
            </a:r>
            <a:endParaRPr lang="fr-CA">
              <a:effectLst/>
            </a:endParaRPr>
          </a:p>
        </c:rich>
      </c:tx>
      <c:layout>
        <c:manualLayout>
          <c:xMode val="edge"/>
          <c:yMode val="edge"/>
          <c:x val="0.13362857787598487"/>
          <c:y val="4.0380136502407613E-2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QuebecSommaire2018!$D$55:$D$60</c:f>
              <c:strCache>
                <c:ptCount val="6"/>
                <c:pt idx="0">
                  <c:v>Revenus d'emploi</c:v>
                </c:pt>
                <c:pt idx="1">
                  <c:v>Revenus de placement</c:v>
                </c:pt>
                <c:pt idx="2">
                  <c:v>Transferts gouvernementaux</c:v>
                </c:pt>
                <c:pt idx="3">
                  <c:v>Pensions privées</c:v>
                </c:pt>
                <c:pt idx="4">
                  <c:v>RÉÈRs</c:v>
                </c:pt>
                <c:pt idx="5">
                  <c:v>Autres revenus</c:v>
                </c:pt>
              </c:strCache>
            </c:strRef>
          </c:cat>
          <c:val>
            <c:numRef>
              <c:f>QuebecSommaire2018!$E$55:$E$60</c:f>
              <c:numCache>
                <c:formatCode>#,##0</c:formatCode>
                <c:ptCount val="6"/>
                <c:pt idx="0">
                  <c:v>7099420</c:v>
                </c:pt>
                <c:pt idx="1">
                  <c:v>4978155</c:v>
                </c:pt>
                <c:pt idx="2">
                  <c:v>26101240</c:v>
                </c:pt>
                <c:pt idx="3">
                  <c:v>18751345</c:v>
                </c:pt>
                <c:pt idx="4">
                  <c:v>809115</c:v>
                </c:pt>
                <c:pt idx="5">
                  <c:v>1859490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QuebecSommaire2018!$D$55:$D$60</c:f>
              <c:strCache>
                <c:ptCount val="6"/>
                <c:pt idx="0">
                  <c:v>Revenus d'emploi</c:v>
                </c:pt>
                <c:pt idx="1">
                  <c:v>Revenus de placement</c:v>
                </c:pt>
                <c:pt idx="2">
                  <c:v>Transferts gouvernementaux</c:v>
                </c:pt>
                <c:pt idx="3">
                  <c:v>Pensions privées</c:v>
                </c:pt>
                <c:pt idx="4">
                  <c:v>RÉÈRs</c:v>
                </c:pt>
                <c:pt idx="5">
                  <c:v>Autres revenus</c:v>
                </c:pt>
              </c:strCache>
            </c:strRef>
          </c:cat>
          <c:val>
            <c:numRef>
              <c:f>QuebecSommaire2018!$F$55:$F$60</c:f>
              <c:numCache>
                <c:formatCode>0%</c:formatCode>
                <c:ptCount val="6"/>
                <c:pt idx="0">
                  <c:v>0.11912027356947305</c:v>
                </c:pt>
                <c:pt idx="1">
                  <c:v>8.3527835438844317E-2</c:v>
                </c:pt>
                <c:pt idx="2">
                  <c:v>0.43794941689637645</c:v>
                </c:pt>
                <c:pt idx="3">
                  <c:v>0.31462645486470314</c:v>
                </c:pt>
                <c:pt idx="4">
                  <c:v>1.3576038626981386E-2</c:v>
                </c:pt>
                <c:pt idx="5">
                  <c:v>3.1200148392361553E-2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CA" sz="1800" b="1" i="0" baseline="0">
                <a:effectLst/>
              </a:rPr>
              <a:t>Canada</a:t>
            </a:r>
            <a:br>
              <a:rPr lang="fr-CA" sz="1800" b="1" i="0" baseline="0">
                <a:effectLst/>
              </a:rPr>
            </a:br>
            <a:r>
              <a:rPr lang="fr-CA" sz="1800" b="1" i="0" baseline="0">
                <a:effectLst/>
              </a:rPr>
              <a:t/>
            </a:r>
            <a:br>
              <a:rPr lang="fr-CA" sz="1800" b="1" i="0" baseline="0">
                <a:effectLst/>
              </a:rPr>
            </a:br>
            <a:r>
              <a:rPr lang="fr-CA" sz="1800" b="1" i="0" baseline="0">
                <a:effectLst/>
              </a:rPr>
              <a:t/>
            </a:r>
            <a:br>
              <a:rPr lang="fr-CA" sz="1800" b="1" i="0" baseline="0">
                <a:effectLst/>
              </a:rPr>
            </a:br>
            <a:r>
              <a:rPr lang="fr-CA" sz="1800" b="1" i="0" baseline="0">
                <a:effectLst/>
              </a:rPr>
              <a:t>Taux d'épargne des ménages (pourcentage)</a:t>
            </a:r>
            <a:br>
              <a:rPr lang="fr-CA" sz="1800" b="1" i="0" baseline="0">
                <a:effectLst/>
              </a:rPr>
            </a:br>
            <a:r>
              <a:rPr lang="fr-CA" sz="1800" b="1" i="0" baseline="0">
                <a:effectLst/>
              </a:rPr>
              <a:t>2006 à 2020</a:t>
            </a:r>
            <a:endParaRPr lang="fr-CA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'donnees T3_20'!$A$7:$A$65</c:f>
              <c:numCache>
                <c:formatCode>mmm\-yy</c:formatCode>
                <c:ptCount val="59"/>
                <c:pt idx="0">
                  <c:v>404049</c:v>
                </c:pt>
                <c:pt idx="1">
                  <c:v>404140</c:v>
                </c:pt>
                <c:pt idx="2">
                  <c:v>404232</c:v>
                </c:pt>
                <c:pt idx="3">
                  <c:v>404324</c:v>
                </c:pt>
                <c:pt idx="4">
                  <c:v>404414</c:v>
                </c:pt>
                <c:pt idx="5">
                  <c:v>404505</c:v>
                </c:pt>
                <c:pt idx="6">
                  <c:v>404597</c:v>
                </c:pt>
                <c:pt idx="7">
                  <c:v>404689</c:v>
                </c:pt>
                <c:pt idx="8">
                  <c:v>404780</c:v>
                </c:pt>
                <c:pt idx="9">
                  <c:v>404871</c:v>
                </c:pt>
                <c:pt idx="10">
                  <c:v>404963</c:v>
                </c:pt>
                <c:pt idx="11">
                  <c:v>405055</c:v>
                </c:pt>
                <c:pt idx="12">
                  <c:v>405145</c:v>
                </c:pt>
                <c:pt idx="13">
                  <c:v>405236</c:v>
                </c:pt>
                <c:pt idx="14">
                  <c:v>405328</c:v>
                </c:pt>
                <c:pt idx="15">
                  <c:v>405420</c:v>
                </c:pt>
                <c:pt idx="16">
                  <c:v>405510</c:v>
                </c:pt>
                <c:pt idx="17">
                  <c:v>405601</c:v>
                </c:pt>
                <c:pt idx="18">
                  <c:v>405693</c:v>
                </c:pt>
                <c:pt idx="19">
                  <c:v>405785</c:v>
                </c:pt>
                <c:pt idx="20">
                  <c:v>405875</c:v>
                </c:pt>
                <c:pt idx="21">
                  <c:v>405966</c:v>
                </c:pt>
                <c:pt idx="22">
                  <c:v>406058</c:v>
                </c:pt>
                <c:pt idx="23">
                  <c:v>406150</c:v>
                </c:pt>
                <c:pt idx="24">
                  <c:v>406241</c:v>
                </c:pt>
                <c:pt idx="25">
                  <c:v>406332</c:v>
                </c:pt>
                <c:pt idx="26">
                  <c:v>406424</c:v>
                </c:pt>
                <c:pt idx="27">
                  <c:v>406516</c:v>
                </c:pt>
                <c:pt idx="28">
                  <c:v>406606</c:v>
                </c:pt>
                <c:pt idx="29">
                  <c:v>406697</c:v>
                </c:pt>
                <c:pt idx="30">
                  <c:v>406789</c:v>
                </c:pt>
                <c:pt idx="31">
                  <c:v>406881</c:v>
                </c:pt>
                <c:pt idx="32">
                  <c:v>406971</c:v>
                </c:pt>
                <c:pt idx="33">
                  <c:v>407062</c:v>
                </c:pt>
                <c:pt idx="34">
                  <c:v>407154</c:v>
                </c:pt>
                <c:pt idx="35">
                  <c:v>407246</c:v>
                </c:pt>
                <c:pt idx="36">
                  <c:v>407336</c:v>
                </c:pt>
                <c:pt idx="37">
                  <c:v>407427</c:v>
                </c:pt>
                <c:pt idx="38">
                  <c:v>407519</c:v>
                </c:pt>
                <c:pt idx="39">
                  <c:v>407611</c:v>
                </c:pt>
                <c:pt idx="40">
                  <c:v>407702</c:v>
                </c:pt>
                <c:pt idx="41">
                  <c:v>407793</c:v>
                </c:pt>
                <c:pt idx="42">
                  <c:v>407885</c:v>
                </c:pt>
                <c:pt idx="43">
                  <c:v>407977</c:v>
                </c:pt>
                <c:pt idx="44">
                  <c:v>408067</c:v>
                </c:pt>
                <c:pt idx="45">
                  <c:v>408158</c:v>
                </c:pt>
                <c:pt idx="46">
                  <c:v>408250</c:v>
                </c:pt>
                <c:pt idx="47">
                  <c:v>408342</c:v>
                </c:pt>
                <c:pt idx="48">
                  <c:v>408432</c:v>
                </c:pt>
                <c:pt idx="49">
                  <c:v>408523</c:v>
                </c:pt>
                <c:pt idx="50">
                  <c:v>408615</c:v>
                </c:pt>
                <c:pt idx="51">
                  <c:v>408707</c:v>
                </c:pt>
                <c:pt idx="52">
                  <c:v>408797</c:v>
                </c:pt>
                <c:pt idx="53">
                  <c:v>408888</c:v>
                </c:pt>
                <c:pt idx="54">
                  <c:v>408980</c:v>
                </c:pt>
                <c:pt idx="55">
                  <c:v>409072</c:v>
                </c:pt>
                <c:pt idx="56">
                  <c:v>409163</c:v>
                </c:pt>
                <c:pt idx="57">
                  <c:v>409254</c:v>
                </c:pt>
                <c:pt idx="58">
                  <c:v>409346</c:v>
                </c:pt>
              </c:numCache>
            </c:numRef>
          </c:cat>
          <c:val>
            <c:numRef>
              <c:f>'donnees T3_20'!$B$7:$B$65</c:f>
              <c:numCache>
                <c:formatCode>General</c:formatCode>
                <c:ptCount val="59"/>
                <c:pt idx="0">
                  <c:v>2.9</c:v>
                </c:pt>
                <c:pt idx="1">
                  <c:v>1.2</c:v>
                </c:pt>
                <c:pt idx="2">
                  <c:v>2.7</c:v>
                </c:pt>
                <c:pt idx="3">
                  <c:v>3.3</c:v>
                </c:pt>
                <c:pt idx="4">
                  <c:v>4.4000000000000004</c:v>
                </c:pt>
                <c:pt idx="5">
                  <c:v>1.6</c:v>
                </c:pt>
                <c:pt idx="6">
                  <c:v>1.2</c:v>
                </c:pt>
                <c:pt idx="7">
                  <c:v>1</c:v>
                </c:pt>
                <c:pt idx="8">
                  <c:v>2.4</c:v>
                </c:pt>
                <c:pt idx="9">
                  <c:v>2.9</c:v>
                </c:pt>
                <c:pt idx="10">
                  <c:v>3</c:v>
                </c:pt>
                <c:pt idx="11">
                  <c:v>4.9000000000000004</c:v>
                </c:pt>
                <c:pt idx="12">
                  <c:v>4.5</c:v>
                </c:pt>
                <c:pt idx="13">
                  <c:v>4.8</c:v>
                </c:pt>
                <c:pt idx="14">
                  <c:v>4.8</c:v>
                </c:pt>
                <c:pt idx="15">
                  <c:v>4.3</c:v>
                </c:pt>
                <c:pt idx="16">
                  <c:v>5.4</c:v>
                </c:pt>
                <c:pt idx="17">
                  <c:v>3.6</c:v>
                </c:pt>
                <c:pt idx="18">
                  <c:v>3.7</c:v>
                </c:pt>
                <c:pt idx="19">
                  <c:v>4.0999999999999996</c:v>
                </c:pt>
                <c:pt idx="20">
                  <c:v>4.5</c:v>
                </c:pt>
                <c:pt idx="21">
                  <c:v>4.2</c:v>
                </c:pt>
                <c:pt idx="22">
                  <c:v>4.2</c:v>
                </c:pt>
                <c:pt idx="23">
                  <c:v>4.2</c:v>
                </c:pt>
                <c:pt idx="24">
                  <c:v>4.5999999999999996</c:v>
                </c:pt>
                <c:pt idx="25">
                  <c:v>4.8</c:v>
                </c:pt>
                <c:pt idx="26">
                  <c:v>5.3</c:v>
                </c:pt>
                <c:pt idx="27">
                  <c:v>5.0999999999999996</c:v>
                </c:pt>
                <c:pt idx="28">
                  <c:v>5.7</c:v>
                </c:pt>
                <c:pt idx="29">
                  <c:v>4.9000000000000004</c:v>
                </c:pt>
                <c:pt idx="30">
                  <c:v>4.7</c:v>
                </c:pt>
                <c:pt idx="31">
                  <c:v>4.8</c:v>
                </c:pt>
                <c:pt idx="32">
                  <c:v>3.9</c:v>
                </c:pt>
                <c:pt idx="33">
                  <c:v>3.7</c:v>
                </c:pt>
                <c:pt idx="34">
                  <c:v>3.6</c:v>
                </c:pt>
                <c:pt idx="35">
                  <c:v>3.6</c:v>
                </c:pt>
                <c:pt idx="36">
                  <c:v>4.3</c:v>
                </c:pt>
                <c:pt idx="37">
                  <c:v>5.3</c:v>
                </c:pt>
                <c:pt idx="38">
                  <c:v>4.8</c:v>
                </c:pt>
                <c:pt idx="39">
                  <c:v>5.6</c:v>
                </c:pt>
                <c:pt idx="40">
                  <c:v>4.8</c:v>
                </c:pt>
                <c:pt idx="41">
                  <c:v>4.9000000000000004</c:v>
                </c:pt>
                <c:pt idx="42">
                  <c:v>5.3</c:v>
                </c:pt>
                <c:pt idx="43">
                  <c:v>5.3</c:v>
                </c:pt>
                <c:pt idx="44">
                  <c:v>4.3</c:v>
                </c:pt>
                <c:pt idx="45">
                  <c:v>4.5999999999999996</c:v>
                </c:pt>
                <c:pt idx="46">
                  <c:v>2.8</c:v>
                </c:pt>
                <c:pt idx="47">
                  <c:v>2.6</c:v>
                </c:pt>
                <c:pt idx="48">
                  <c:v>1.4</c:v>
                </c:pt>
                <c:pt idx="49">
                  <c:v>0.5</c:v>
                </c:pt>
                <c:pt idx="50">
                  <c:v>0.1</c:v>
                </c:pt>
                <c:pt idx="51">
                  <c:v>1.2</c:v>
                </c:pt>
                <c:pt idx="52">
                  <c:v>0.6</c:v>
                </c:pt>
                <c:pt idx="53">
                  <c:v>1.4</c:v>
                </c:pt>
                <c:pt idx="54">
                  <c:v>1.6</c:v>
                </c:pt>
                <c:pt idx="55">
                  <c:v>2</c:v>
                </c:pt>
                <c:pt idx="56">
                  <c:v>5.9</c:v>
                </c:pt>
                <c:pt idx="57">
                  <c:v>27.5</c:v>
                </c:pt>
                <c:pt idx="58">
                  <c:v>14.6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2075376"/>
        <c:axId val="512074592"/>
      </c:lineChart>
      <c:dateAx>
        <c:axId val="512075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512074592"/>
        <c:crosses val="autoZero"/>
        <c:auto val="1"/>
        <c:lblOffset val="100"/>
        <c:baseTimeUnit val="months"/>
        <c:majorUnit val="6"/>
        <c:majorTimeUnit val="months"/>
      </c:dateAx>
      <c:valAx>
        <c:axId val="51207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20753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0.09091</cdr:x>
      <cdr:y>0.85426</cdr:y>
    </cdr:from>
    <cdr:to>
      <cdr:x>0.19663</cdr:x>
      <cdr:y>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786319" y="55934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1600">
              <a:latin typeface="+mn-lt"/>
              <a:ea typeface="+mn-ea"/>
              <a:cs typeface="+mn-cs"/>
            </a:rPr>
            <a:t>Source : Statistique Canada,</a:t>
          </a:r>
          <a:r>
            <a:rPr lang="fr-CA" sz="1600" baseline="0">
              <a:latin typeface="+mn-lt"/>
              <a:ea typeface="+mn-ea"/>
              <a:cs typeface="+mn-cs"/>
            </a:rPr>
            <a:t> CANSIM 111-0035</a:t>
          </a:r>
          <a:endParaRPr lang="fr-CA" sz="1600">
            <a:latin typeface="+mn-lt"/>
            <a:ea typeface="+mn-ea"/>
            <a:cs typeface="+mn-cs"/>
          </a:endParaRPr>
        </a:p>
        <a:p xmlns:a="http://schemas.openxmlformats.org/drawingml/2006/main">
          <a:endParaRPr lang="fr-CA" sz="1100"/>
        </a:p>
      </cdr:txBody>
    </cdr:sp>
  </cdr:relSizeAnchor>
  <cdr:relSizeAnchor xmlns:cdr="http://schemas.openxmlformats.org/drawingml/2006/chartDrawing">
    <cdr:from>
      <cdr:x>0.64011</cdr:x>
      <cdr:y>0.85271</cdr:y>
    </cdr:from>
    <cdr:to>
      <cdr:x>0.74583</cdr:x>
      <cdr:y>0.99845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5536660" y="53502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1600" b="1">
              <a:latin typeface="+mn-lt"/>
              <a:ea typeface="+mn-ea"/>
              <a:cs typeface="+mn-cs"/>
            </a:rPr>
            <a:t>Revenu total moyen : 42 975 </a:t>
          </a:r>
          <a:r>
            <a:rPr lang="fr-CA" sz="1600" b="1" baseline="0">
              <a:latin typeface="+mn-lt"/>
              <a:ea typeface="+mn-ea"/>
              <a:cs typeface="+mn-cs"/>
            </a:rPr>
            <a:t>$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1600" b="1" baseline="0">
              <a:latin typeface="+mn-lt"/>
              <a:ea typeface="+mn-ea"/>
              <a:cs typeface="+mn-cs"/>
            </a:rPr>
            <a:t>Revenu total médian :</a:t>
          </a:r>
          <a:r>
            <a:rPr lang="fr-CA" sz="1600" b="1">
              <a:latin typeface="+mn-lt"/>
              <a:ea typeface="+mn-ea"/>
              <a:cs typeface="+mn-cs"/>
            </a:rPr>
            <a:t> 28 910 $</a:t>
          </a:r>
          <a:endParaRPr lang="fr-CA" sz="1600"/>
        </a:p>
        <a:p xmlns:a="http://schemas.openxmlformats.org/drawingml/2006/main">
          <a:endParaRPr lang="fr-CA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0.09091</cdr:x>
      <cdr:y>0.85426</cdr:y>
    </cdr:from>
    <cdr:to>
      <cdr:x>0.19663</cdr:x>
      <cdr:y>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786319" y="55934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1600">
              <a:latin typeface="+mn-lt"/>
              <a:ea typeface="+mn-ea"/>
              <a:cs typeface="+mn-cs"/>
            </a:rPr>
            <a:t>Source : Statistique Canada,</a:t>
          </a:r>
          <a:r>
            <a:rPr lang="fr-CA" sz="1600" baseline="0">
              <a:latin typeface="+mn-lt"/>
              <a:ea typeface="+mn-ea"/>
              <a:cs typeface="+mn-cs"/>
            </a:rPr>
            <a:t> CANSIM 111-0035</a:t>
          </a:r>
          <a:endParaRPr lang="fr-CA" sz="1600">
            <a:latin typeface="+mn-lt"/>
            <a:ea typeface="+mn-ea"/>
            <a:cs typeface="+mn-cs"/>
          </a:endParaRPr>
        </a:p>
        <a:p xmlns:a="http://schemas.openxmlformats.org/drawingml/2006/main">
          <a:endParaRPr lang="fr-CA" sz="1100"/>
        </a:p>
      </cdr:txBody>
    </cdr:sp>
  </cdr:relSizeAnchor>
  <cdr:relSizeAnchor xmlns:cdr="http://schemas.openxmlformats.org/drawingml/2006/chartDrawing">
    <cdr:from>
      <cdr:x>0.64011</cdr:x>
      <cdr:y>0.85271</cdr:y>
    </cdr:from>
    <cdr:to>
      <cdr:x>0.74583</cdr:x>
      <cdr:y>0.99845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5536660" y="53502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1600" b="1">
              <a:latin typeface="+mn-lt"/>
              <a:ea typeface="+mn-ea"/>
              <a:cs typeface="+mn-cs"/>
            </a:rPr>
            <a:t>Revenu total moyen : 37 548 </a:t>
          </a:r>
          <a:r>
            <a:rPr lang="fr-CA" sz="1600" b="1" baseline="0">
              <a:latin typeface="+mn-lt"/>
              <a:ea typeface="+mn-ea"/>
              <a:cs typeface="+mn-cs"/>
            </a:rPr>
            <a:t>$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1600" b="1" baseline="0">
              <a:latin typeface="+mn-lt"/>
              <a:ea typeface="+mn-ea"/>
              <a:cs typeface="+mn-cs"/>
            </a:rPr>
            <a:t>Revenu total médian :</a:t>
          </a:r>
          <a:r>
            <a:rPr lang="fr-CA" sz="1600" b="1">
              <a:latin typeface="+mn-lt"/>
              <a:ea typeface="+mn-ea"/>
              <a:cs typeface="+mn-cs"/>
            </a:rPr>
            <a:t> 25 740 $</a:t>
          </a:r>
          <a:endParaRPr lang="fr-CA" sz="1600"/>
        </a:p>
        <a:p xmlns:a="http://schemas.openxmlformats.org/drawingml/2006/main">
          <a:endParaRPr lang="fr-CA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0.5888</cdr:x>
      <cdr:y>0.61449</cdr:y>
    </cdr:from>
    <cdr:to>
      <cdr:x>0.69424</cdr:x>
      <cdr:y>0.75966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06118" y="3869979"/>
          <a:ext cx="914377" cy="91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A" sz="1100" b="1"/>
            <a:t>Source : Statcan,</a:t>
          </a:r>
          <a:r>
            <a:rPr lang="fr-CA" sz="1100" b="1" baseline="0"/>
            <a:t> CANSIM 380-0072</a:t>
          </a:r>
          <a:endParaRPr lang="fr-CA" sz="11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1749B3-A8DE-4195-AE49-2006ACD566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415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2BC5B-AEA7-40A0-B2A3-2C1624B9AAB1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0631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749B3-A8DE-4195-AE49-2006ACD56683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91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</p:grpSp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FBB95-C2DA-4757-A03D-B31023046D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73632-068A-40D3-B2F0-8E0847379F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35A60-97E8-4F89-9FD1-0EF16E1E65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98527-07C1-4182-9346-8F4A2025C5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A111D-E61D-4A75-ADC4-4CFB4695EC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5E2C-79E8-432A-99D3-9E4477C3CA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E7CF1-87B1-482A-9CB4-E44DE5205B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FA564-B878-4D2F-BB70-DC2E417C13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79BF-16F1-40CB-9C6F-F9E1063D17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08762-D6A4-4DB2-9B70-B6449AE085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AC46D-B5E2-4DB3-9DD0-71489E4296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CEC3-5722-474C-A527-A2FC58758A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CA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C0151F91-747D-4CCC-A69E-880A5EA617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s.gouv.qc.ca/grands-dossiers/travailleurs-experimente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s.gouv.qc.ca/grands-dossiers/travailleurs-experimente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can.gc.ca/pub/91-209-x/2016001/article/14615/tbl/tbl-01-fra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iclf.ca/DL/PGR_Barometre_axa_retraite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asociety.org/quebec/Documents/11H15_FMorin_Placements.pd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uvie.ca/entreprises/nouvelles/espace-legislation/resume-de-la-legislation-en-matiere-de-regimes-de-retraite.html" TargetMode="External"/><Relationship Id="rId3" Type="http://schemas.openxmlformats.org/officeDocument/2006/relationships/hyperlink" Target="http://www.questionretraite.qc.ca/wp-content/uploads/2016/08/Guide-QR-2017-2018-F-Web.pdf" TargetMode="External"/><Relationship Id="rId7" Type="http://schemas.openxmlformats.org/officeDocument/2006/relationships/hyperlink" Target="http://www.cfasociety.org/quebec/Documents/11H15_FMorin_Placements.pdf" TargetMode="External"/><Relationship Id="rId2" Type="http://schemas.openxmlformats.org/officeDocument/2006/relationships/hyperlink" Target="http://www.questionretraite.qc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clf.ca/DL/PGR_Barometre_axa_retraite.pdf" TargetMode="External"/><Relationship Id="rId5" Type="http://schemas.openxmlformats.org/officeDocument/2006/relationships/hyperlink" Target="https://www.retraitequebec.gouv.qc.ca/fr/services-en-ligne-outils/Pages/seances-information-outils-planification.aspx" TargetMode="External"/><Relationship Id="rId4" Type="http://schemas.openxmlformats.org/officeDocument/2006/relationships/hyperlink" Target="http://www.rrq.gouv.qc.ca/fr/accueil/Pages/accueil.aspx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iclf.ca/nqw/web/retraite/th01/index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epeek.com/Digital-Asset-Management/oecd/economics/perspectives-economiques-de-l-ocde-volume-2016-numero-2_eco_outlook-v2016-2-f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Planifier, préparer et gérer sa retraite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Thème 1 – Défis et enjeux pour l’individu et la société</a:t>
            </a:r>
            <a:br>
              <a:rPr lang="fr-FR" sz="2800" dirty="0" smtClean="0"/>
            </a:b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Évolution démographique prévue au Québec</a:t>
            </a:r>
            <a:endParaRPr lang="fr-CA" sz="3600" dirty="0"/>
          </a:p>
        </p:txBody>
      </p:sp>
      <p:pic>
        <p:nvPicPr>
          <p:cNvPr id="4" name="Espace réservé du contenu 3" descr="Évolution demographique Qc v2 Cropp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50588" y="317764"/>
            <a:ext cx="5082784" cy="6984776"/>
          </a:xfrm>
        </p:spPr>
      </p:pic>
      <p:sp>
        <p:nvSpPr>
          <p:cNvPr id="5" name="ZoneTexte 4"/>
          <p:cNvSpPr txBox="1"/>
          <p:nvPr/>
        </p:nvSpPr>
        <p:spPr>
          <a:xfrm>
            <a:off x="179512" y="6488668"/>
            <a:ext cx="397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CANSIM, Tableau 052-0005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Évolution de l’espérance de vie entre 1921 à 2006</a:t>
            </a:r>
            <a:endParaRPr lang="fr-CA" sz="3600" dirty="0"/>
          </a:p>
        </p:txBody>
      </p:sp>
      <p:pic>
        <p:nvPicPr>
          <p:cNvPr id="6" name="Espace réservé du contenu 5" descr="Esperance de vie Canada 1921-2006 Croppe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5717"/>
            <a:ext cx="8856984" cy="54322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Évolution de l’espérance de vie – Canada et Québec, 2006 à 2017</a:t>
            </a:r>
            <a:endParaRPr lang="fr-CA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6381328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Statistique canada, CANSIM, 053-0003</a:t>
            </a:r>
            <a:endParaRPr lang="fr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1246314"/>
            <a:ext cx="5833872" cy="4882896"/>
          </a:xfrm>
        </p:spPr>
      </p:pic>
    </p:spTree>
    <p:extLst>
      <p:ext uri="{BB962C8B-B14F-4D97-AF65-F5344CB8AC3E}">
        <p14:creationId xmlns:p14="http://schemas.microsoft.com/office/powerpoint/2010/main" val="36016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 smtClean="0"/>
              <a:t>Baisse graduelle du ratio travailleurs/retraités au Québec – 1971-2030</a:t>
            </a:r>
            <a:endParaRPr lang="fr-CA" sz="2800" dirty="0"/>
          </a:p>
        </p:txBody>
      </p:sp>
      <p:pic>
        <p:nvPicPr>
          <p:cNvPr id="4" name="Espace réservé du contenu 3" descr="Ratio travailleurs retraités Cropp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0646" y="1772815"/>
            <a:ext cx="6745730" cy="4088321"/>
          </a:xfrm>
        </p:spPr>
      </p:pic>
      <p:sp>
        <p:nvSpPr>
          <p:cNvPr id="5" name="ZoneTexte 4"/>
          <p:cNvSpPr txBox="1"/>
          <p:nvPr/>
        </p:nvSpPr>
        <p:spPr>
          <a:xfrm>
            <a:off x="899592" y="6381328"/>
            <a:ext cx="772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www.mess.gouv.qc.ca/grands-dossiers/travailleurs-experimentes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dirty="0" smtClean="0"/>
              <a:t>Évolution de la population en âge de travailler, Québec, Canada, États-Unis et Ontario, 2010 à 2030</a:t>
            </a:r>
            <a:endParaRPr lang="fr-CA" sz="2400" dirty="0"/>
          </a:p>
        </p:txBody>
      </p:sp>
      <p:pic>
        <p:nvPicPr>
          <p:cNvPr id="4" name="Espace réservé du contenu 3" descr="Croissance 15 a 64 Cropp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1259" y="1484785"/>
            <a:ext cx="6859094" cy="4321318"/>
          </a:xfrm>
        </p:spPr>
      </p:pic>
      <p:sp>
        <p:nvSpPr>
          <p:cNvPr id="5" name="ZoneTexte 4"/>
          <p:cNvSpPr txBox="1"/>
          <p:nvPr/>
        </p:nvSpPr>
        <p:spPr>
          <a:xfrm>
            <a:off x="899592" y="6381328"/>
            <a:ext cx="772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3"/>
              </a:rPr>
              <a:t>www.mess.gouv.qc.ca/grands-dossiers/travailleurs-experimentes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Immigration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De 2004 à 2014, le Canada a accueilli en moyenne 250 000 immigrants par année et le Québec 50 000.</a:t>
            </a:r>
          </a:p>
          <a:p>
            <a:r>
              <a:rPr lang="fr-CA" dirty="0" smtClean="0"/>
              <a:t>Dans l’avenir, la croissance de la population par l’immigration se heurtera à un nouvel obstacle, soit la plus forte croissance économique que connaîtront encore les pays émergents et les pays en développement d’ici 2050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6309320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</a:t>
            </a:r>
            <a:r>
              <a:rPr lang="fr-CA" dirty="0" smtClean="0">
                <a:hlinkClick r:id="rId2"/>
              </a:rPr>
              <a:t>Statistique Canada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 smtClean="0"/>
              <a:t>Les Canadiens, les Québécois et la retraite</a:t>
            </a:r>
            <a:br>
              <a:rPr lang="fr-CA" sz="2800" dirty="0" smtClean="0"/>
            </a:br>
            <a:r>
              <a:rPr lang="fr-CA" sz="2800" dirty="0" smtClean="0"/>
              <a:t>Le contexte actuel  - Contexte politico-légal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L’état des finances publiques au Canada et dans les autres pays industrialisés</a:t>
            </a:r>
          </a:p>
          <a:p>
            <a:r>
              <a:rPr lang="fr-CA" dirty="0" smtClean="0"/>
              <a:t>L’aide fiscale à la planification et la gestion de la retraite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dirty="0" smtClean="0"/>
              <a:t>Plus de 10 </a:t>
            </a:r>
            <a:r>
              <a:rPr lang="fr-CA" sz="2400" dirty="0" smtClean="0"/>
              <a:t>ans après la crise financière, plusieurs gouvernements </a:t>
            </a:r>
            <a:r>
              <a:rPr lang="fr-CA" sz="2400" dirty="0" smtClean="0"/>
              <a:t>étaient </a:t>
            </a:r>
            <a:r>
              <a:rPr lang="fr-CA" sz="2400" dirty="0" smtClean="0"/>
              <a:t>toujours en situation de déficit </a:t>
            </a:r>
            <a:r>
              <a:rPr lang="fr-CA" sz="2400" dirty="0" err="1" smtClean="0"/>
              <a:t>budgetaire</a:t>
            </a:r>
            <a:endParaRPr lang="fr-CA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 smtClean="0"/>
              <a:t>Canada 2017</a:t>
            </a:r>
          </a:p>
          <a:p>
            <a:pPr lvl="1"/>
            <a:r>
              <a:rPr lang="fr-CA" dirty="0" smtClean="0"/>
              <a:t>Gouvernement fédéral  : déficit de 29 milliards (1,4% du PIB)</a:t>
            </a:r>
          </a:p>
          <a:p>
            <a:pPr lvl="1"/>
            <a:r>
              <a:rPr lang="fr-CA" dirty="0" smtClean="0"/>
              <a:t>Québec : surplus de 2,5 milliards (avant Fonds des </a:t>
            </a:r>
            <a:r>
              <a:rPr lang="fr-CA" dirty="0" err="1" smtClean="0"/>
              <a:t>gén</a:t>
            </a:r>
            <a:r>
              <a:rPr lang="fr-CA" dirty="0" smtClean="0"/>
              <a:t>.)</a:t>
            </a:r>
          </a:p>
          <a:p>
            <a:r>
              <a:rPr lang="fr-CA" dirty="0" smtClean="0"/>
              <a:t>États-Unis</a:t>
            </a:r>
          </a:p>
          <a:p>
            <a:pPr lvl="1"/>
            <a:r>
              <a:rPr lang="fr-CA" dirty="0" smtClean="0"/>
              <a:t>Déficit  représentant 9,8% du PIB en 2009</a:t>
            </a:r>
          </a:p>
          <a:p>
            <a:pPr lvl="1"/>
            <a:r>
              <a:rPr lang="fr-CA" dirty="0" smtClean="0"/>
              <a:t>Déficit de 3,2% du PIB en 2016</a:t>
            </a:r>
          </a:p>
          <a:p>
            <a:r>
              <a:rPr lang="fr-CA" dirty="0" smtClean="0"/>
              <a:t>Europe en 2016</a:t>
            </a:r>
          </a:p>
          <a:p>
            <a:pPr lvl="1"/>
            <a:r>
              <a:rPr lang="fr-CA" dirty="0" smtClean="0"/>
              <a:t>Allemagne (surplus de 0,8%)</a:t>
            </a:r>
          </a:p>
          <a:p>
            <a:pPr lvl="1"/>
            <a:r>
              <a:rPr lang="fr-CA" dirty="0" smtClean="0"/>
              <a:t>France (déficit de 3,4%)</a:t>
            </a:r>
          </a:p>
          <a:p>
            <a:pPr lvl="1"/>
            <a:r>
              <a:rPr lang="fr-CA" dirty="0" smtClean="0"/>
              <a:t> Union européenne (déficit de1,7% du PIB)</a:t>
            </a:r>
          </a:p>
          <a:p>
            <a:r>
              <a:rPr lang="fr-CA" dirty="0" smtClean="0"/>
              <a:t>Japon</a:t>
            </a:r>
          </a:p>
          <a:p>
            <a:pPr lvl="1"/>
            <a:r>
              <a:rPr lang="fr-CA" dirty="0" smtClean="0"/>
              <a:t>Déficit représentant 4,5% du PIB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pandémie occasionne des déficits records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Canada</a:t>
            </a:r>
          </a:p>
          <a:p>
            <a:pPr lvl="1"/>
            <a:r>
              <a:rPr lang="fr-CA" dirty="0" smtClean="0"/>
              <a:t>Déficit de 16% du PIB en 2020</a:t>
            </a:r>
          </a:p>
          <a:p>
            <a:pPr lvl="2"/>
            <a:r>
              <a:rPr lang="fr-CA" dirty="0" smtClean="0"/>
              <a:t>350 milliards Vs 2200 milliards</a:t>
            </a:r>
          </a:p>
          <a:p>
            <a:r>
              <a:rPr lang="fr-CA" dirty="0" smtClean="0"/>
              <a:t>Québec</a:t>
            </a:r>
          </a:p>
          <a:p>
            <a:pPr lvl="1"/>
            <a:r>
              <a:rPr lang="fr-CA" dirty="0" smtClean="0"/>
              <a:t>Déficit de 15 milliards en 2020</a:t>
            </a:r>
          </a:p>
          <a:p>
            <a:pPr lvl="2"/>
            <a:r>
              <a:rPr lang="fr-CA" dirty="0" smtClean="0"/>
              <a:t>Vs un PIB de 254 milliards (5,9%)</a:t>
            </a:r>
          </a:p>
          <a:p>
            <a:r>
              <a:rPr lang="fr-CA" dirty="0" smtClean="0"/>
              <a:t>États-Unis</a:t>
            </a:r>
          </a:p>
          <a:p>
            <a:pPr lvl="1"/>
            <a:r>
              <a:rPr lang="fr-CA" dirty="0" smtClean="0"/>
              <a:t>Déficit de 13% en 2020</a:t>
            </a:r>
          </a:p>
          <a:p>
            <a:pPr lvl="2"/>
            <a:r>
              <a:rPr lang="fr-CA" dirty="0" smtClean="0"/>
              <a:t>PIB de 20 500 milliards </a:t>
            </a:r>
          </a:p>
          <a:p>
            <a:pPr lvl="2"/>
            <a:endParaRPr lang="fr-CA" dirty="0" smtClean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66671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 smtClean="0"/>
              <a:t>L’aide fiscale à la planification et la gestion de la retraite au Québec et au Canada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L’État est le gestionnaire des deux premiers piliers de la sécurité financière à la retraite</a:t>
            </a:r>
          </a:p>
          <a:p>
            <a:pPr lvl="1"/>
            <a:r>
              <a:rPr lang="fr-CA" dirty="0" smtClean="0"/>
              <a:t>Pilier 1</a:t>
            </a:r>
          </a:p>
          <a:p>
            <a:pPr lvl="1"/>
            <a:r>
              <a:rPr lang="fr-CA" dirty="0" smtClean="0"/>
              <a:t>Pilier 2</a:t>
            </a:r>
          </a:p>
          <a:p>
            <a:r>
              <a:rPr lang="fr-CA" dirty="0" smtClean="0"/>
              <a:t>Il a adopté des législations encadrant et suscitant la participation pour les deux autres piliers</a:t>
            </a:r>
          </a:p>
          <a:p>
            <a:pPr lvl="1"/>
            <a:r>
              <a:rPr lang="fr-CA" dirty="0" smtClean="0"/>
              <a:t>Pilier 3</a:t>
            </a:r>
          </a:p>
          <a:p>
            <a:pPr lvl="1"/>
            <a:r>
              <a:rPr lang="fr-CA" dirty="0" smtClean="0"/>
              <a:t>Pilier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Contenu de ce thème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 smtClean="0"/>
              <a:t>Planifier, préparer et gérer la retraite, défis et enjeux pour l’individu et la société</a:t>
            </a:r>
          </a:p>
          <a:p>
            <a:pPr lvl="1"/>
            <a:r>
              <a:rPr lang="fr-CA" dirty="0" smtClean="0"/>
              <a:t>Les Canadiens, les Québécois et la retraite - le contexte actuel</a:t>
            </a:r>
          </a:p>
          <a:p>
            <a:pPr lvl="2"/>
            <a:r>
              <a:rPr lang="fr-CA" dirty="0" smtClean="0"/>
              <a:t>Conditions économiques</a:t>
            </a:r>
          </a:p>
          <a:p>
            <a:pPr lvl="2"/>
            <a:r>
              <a:rPr lang="fr-CA" dirty="0" smtClean="0"/>
              <a:t>Démographie</a:t>
            </a:r>
          </a:p>
          <a:p>
            <a:pPr lvl="2"/>
            <a:r>
              <a:rPr lang="fr-CA" dirty="0" smtClean="0"/>
              <a:t>Contexte politico-légal</a:t>
            </a:r>
          </a:p>
          <a:p>
            <a:pPr lvl="2"/>
            <a:r>
              <a:rPr lang="fr-CA" dirty="0" smtClean="0"/>
              <a:t>Aspects sociaux de la préparation et de la gestion de la retraite</a:t>
            </a:r>
          </a:p>
          <a:p>
            <a:pPr lvl="1"/>
            <a:r>
              <a:rPr lang="fr-CA" dirty="0" smtClean="0"/>
              <a:t>Planification, préparation et gestion de la retraite, vue d'ensemble</a:t>
            </a:r>
          </a:p>
          <a:p>
            <a:pPr lvl="2"/>
            <a:r>
              <a:rPr lang="fr-CA" dirty="0" smtClean="0"/>
              <a:t>La gestion financière de la retraite</a:t>
            </a:r>
          </a:p>
          <a:p>
            <a:pPr lvl="2"/>
            <a:r>
              <a:rPr lang="fr-CA" dirty="0" smtClean="0"/>
              <a:t>La gestion des finances personnelles et la retraite</a:t>
            </a:r>
          </a:p>
          <a:p>
            <a:pPr lvl="2"/>
            <a:r>
              <a:rPr lang="fr-CA" dirty="0" smtClean="0"/>
              <a:t>Les phases temporelles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08520" y="0"/>
            <a:ext cx="1584176" cy="170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-108520" y="1556792"/>
            <a:ext cx="1115616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8100392" y="0"/>
            <a:ext cx="936104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Espace réservé du contenu 3" descr="Les piliers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6741368" cy="6741368"/>
          </a:xfrm>
        </p:spPr>
      </p:pic>
      <p:sp>
        <p:nvSpPr>
          <p:cNvPr id="5" name="ZoneTexte 4"/>
          <p:cNvSpPr txBox="1"/>
          <p:nvPr/>
        </p:nvSpPr>
        <p:spPr>
          <a:xfrm rot="5400000">
            <a:off x="6361809" y="3151359"/>
            <a:ext cx="4288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 smtClean="0">
                <a:latin typeface="Adobe Garamond Pro Bold" pitchFamily="18" charset="0"/>
              </a:rPr>
              <a:t>Programmes gérés par l’État</a:t>
            </a:r>
            <a:endParaRPr lang="fr-CA" sz="2800" dirty="0">
              <a:latin typeface="Adobe Garamond Pro Bol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5517232"/>
            <a:ext cx="100811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 rot="16200000">
            <a:off x="-2083373" y="3387629"/>
            <a:ext cx="6222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 smtClean="0">
                <a:latin typeface="Adobe Garamond Pro Bold" pitchFamily="18" charset="0"/>
              </a:rPr>
              <a:t>Programmes soutenus par des lois et des avantages fiscaux</a:t>
            </a:r>
            <a:endParaRPr lang="fr-CA" sz="2000" dirty="0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 smtClean="0"/>
              <a:t>Les Canadiens, les Québécois et la retraite</a:t>
            </a:r>
            <a:br>
              <a:rPr lang="fr-CA" sz="2800" dirty="0" smtClean="0"/>
            </a:br>
            <a:r>
              <a:rPr lang="fr-CA" sz="2800" dirty="0" smtClean="0"/>
              <a:t>Le contexte actuel  - Aspects sociaux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La perception de la retraite chez les Canadiens et les Québécois</a:t>
            </a:r>
          </a:p>
          <a:p>
            <a:r>
              <a:rPr lang="fr-CA" dirty="0" smtClean="0"/>
              <a:t>La préparation à la retraite des Québécois et des Canadiens</a:t>
            </a:r>
          </a:p>
          <a:p>
            <a:r>
              <a:rPr lang="fr-CA" dirty="0" smtClean="0"/>
              <a:t>La situation financière des 65 ans et plus</a:t>
            </a:r>
          </a:p>
          <a:p>
            <a:r>
              <a:rPr lang="fr-CA" dirty="0" smtClean="0"/>
              <a:t>La participation à la main-d’œuvre des personnes de 60 ans et plus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 smtClean="0"/>
              <a:t>La perception de la retraite chez les Canadiens et les Québécois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 smtClean="0"/>
              <a:t>Le Canada est un des pays où la retraite est perçue le plus positivement;</a:t>
            </a:r>
          </a:p>
          <a:p>
            <a:r>
              <a:rPr lang="fr-CA" dirty="0" smtClean="0"/>
              <a:t>On y prend sa retraite plus tôt qu'ailleurs, à l’âge de 62 ans, en moyenne;</a:t>
            </a:r>
          </a:p>
          <a:p>
            <a:r>
              <a:rPr lang="fr-CA" dirty="0" smtClean="0"/>
              <a:t>Dans la planification de la retraite, on compte sur ses épargnes personnelles comme principale source de revenus, et cela se vérifie en particulier chez les travailleurs plus jeunes;</a:t>
            </a:r>
          </a:p>
          <a:p>
            <a:r>
              <a:rPr lang="fr-CA" dirty="0" smtClean="0"/>
              <a:t>La cohorte du stage d'âge mûr est relativement moins préparée que les travailleurs plus jeunes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6453336"/>
            <a:ext cx="507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Axa, </a:t>
            </a:r>
            <a:r>
              <a:rPr lang="fr-CA" dirty="0" smtClean="0">
                <a:hlinkClick r:id="rId2"/>
              </a:rPr>
              <a:t>Baromètre Axa de la retraite 2010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Indice de préparation à la retraite McKinsey </a:t>
            </a:r>
            <a:endParaRPr lang="fr-CA" dirty="0"/>
          </a:p>
        </p:txBody>
      </p:sp>
      <p:pic>
        <p:nvPicPr>
          <p:cNvPr id="4" name="Espace réservé du contenu 3" descr="Indice IP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200800" cy="4705068"/>
          </a:xfrm>
        </p:spPr>
      </p:pic>
      <p:sp>
        <p:nvSpPr>
          <p:cNvPr id="5" name="ZoneTexte 4"/>
          <p:cNvSpPr txBox="1"/>
          <p:nvPr/>
        </p:nvSpPr>
        <p:spPr>
          <a:xfrm>
            <a:off x="539552" y="6381328"/>
            <a:ext cx="820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de cette diapositive et des suivantes : </a:t>
            </a:r>
            <a:r>
              <a:rPr lang="fr-CA" dirty="0" smtClean="0">
                <a:hlinkClick r:id="rId3"/>
              </a:rPr>
              <a:t>McKinsey &amp; </a:t>
            </a:r>
            <a:r>
              <a:rPr lang="fr-CA" dirty="0" err="1" smtClean="0">
                <a:hlinkClick r:id="rId3"/>
              </a:rPr>
              <a:t>Company</a:t>
            </a:r>
            <a:r>
              <a:rPr lang="fr-CA" dirty="0" smtClean="0"/>
              <a:t>, </a:t>
            </a:r>
            <a:r>
              <a:rPr lang="fr-CA" dirty="0" err="1" smtClean="0"/>
              <a:t>nov</a:t>
            </a:r>
            <a:r>
              <a:rPr lang="fr-CA" dirty="0" smtClean="0"/>
              <a:t> 2014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McKinsey – Quel IPR est requis?</a:t>
            </a:r>
            <a:endParaRPr lang="fr-CA" dirty="0"/>
          </a:p>
        </p:txBody>
      </p:sp>
      <p:pic>
        <p:nvPicPr>
          <p:cNvPr id="4" name="Espace réservé du contenu 3" descr="Quel IPR est necessai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0960" y="1412775"/>
            <a:ext cx="7735496" cy="5106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L’IPR des Québécois</a:t>
            </a:r>
            <a:endParaRPr lang="fr-CA" dirty="0"/>
          </a:p>
        </p:txBody>
      </p:sp>
      <p:pic>
        <p:nvPicPr>
          <p:cNvPr id="4" name="Espace réservé du contenu 3" descr="IPR au Quebe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880199" cy="5289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/>
              <a:t>L’IPR dans les différentes régions du Canada</a:t>
            </a:r>
            <a:endParaRPr lang="fr-CA" sz="4000" dirty="0"/>
          </a:p>
        </p:txBody>
      </p:sp>
      <p:pic>
        <p:nvPicPr>
          <p:cNvPr id="4" name="Espace réservé du contenu 3" descr="IPR differentes régions Canad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8663141" cy="4923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La situation financière des 65 ans et plus au Canada</a:t>
            </a:r>
            <a:endParaRPr lang="fr-CA" sz="36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659800"/>
              </p:ext>
            </p:extLst>
          </p:nvPr>
        </p:nvGraphicFramePr>
        <p:xfrm>
          <a:off x="107504" y="1484784"/>
          <a:ext cx="852177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La situation financière des 65 ans et plus au Québec</a:t>
            </a:r>
            <a:endParaRPr lang="fr-CA" sz="36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1810"/>
              </p:ext>
            </p:extLst>
          </p:nvPr>
        </p:nvGraphicFramePr>
        <p:xfrm>
          <a:off x="285750" y="1412776"/>
          <a:ext cx="852177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Taux d’épargne des Canadiens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92574"/>
              </p:ext>
            </p:extLst>
          </p:nvPr>
        </p:nvGraphicFramePr>
        <p:xfrm>
          <a:off x="609600" y="1600200"/>
          <a:ext cx="7924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 smtClean="0"/>
              <a:t>Les Canadiens, les Québécois et la retraite</a:t>
            </a:r>
            <a:br>
              <a:rPr lang="fr-CA" sz="2800" dirty="0" smtClean="0"/>
            </a:br>
            <a:r>
              <a:rPr lang="fr-CA" sz="2800" dirty="0" smtClean="0"/>
              <a:t>Le contexte actuel  - Conditions économiques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 smtClean="0"/>
              <a:t>Croissance économique plus faible anticipée dans les pays développés et les pays émergents</a:t>
            </a:r>
          </a:p>
          <a:p>
            <a:r>
              <a:rPr lang="fr-CA" dirty="0" smtClean="0"/>
              <a:t>Éléments conjoncturels (automne 2017)</a:t>
            </a:r>
          </a:p>
          <a:p>
            <a:pPr lvl="1"/>
            <a:r>
              <a:rPr lang="fr-CA" dirty="0" smtClean="0"/>
              <a:t>Taux de chômage faibles au Québec et au Canada</a:t>
            </a:r>
          </a:p>
          <a:p>
            <a:pPr lvl="1"/>
            <a:r>
              <a:rPr lang="fr-CA" dirty="0" smtClean="0"/>
              <a:t> Taux de croissance du PIB au 2</a:t>
            </a:r>
            <a:r>
              <a:rPr lang="fr-CA" baseline="30000" dirty="0" smtClean="0"/>
              <a:t>e</a:t>
            </a:r>
            <a:r>
              <a:rPr lang="fr-CA" dirty="0" smtClean="0"/>
              <a:t> trimestre 2017 : 3,7%</a:t>
            </a:r>
          </a:p>
          <a:p>
            <a:pPr lvl="2"/>
            <a:r>
              <a:rPr lang="fr-CA" dirty="0" smtClean="0"/>
              <a:t>Le plus élevé depuis le 1</a:t>
            </a:r>
            <a:r>
              <a:rPr lang="fr-CA" baseline="30000" dirty="0" smtClean="0"/>
              <a:t>er</a:t>
            </a:r>
            <a:r>
              <a:rPr lang="fr-CA" dirty="0" smtClean="0"/>
              <a:t> trimestre 2006</a:t>
            </a:r>
          </a:p>
          <a:p>
            <a:pPr lvl="1"/>
            <a:r>
              <a:rPr lang="fr-CA" dirty="0" smtClean="0"/>
              <a:t> raffermissement de l’inflation, mais le taux demeure faible</a:t>
            </a:r>
          </a:p>
          <a:p>
            <a:r>
              <a:rPr lang="fr-CA" dirty="0" smtClean="0"/>
              <a:t>Faibles rendements des marchés boursiers et des obligations gouvernementales de haute qualité</a:t>
            </a:r>
          </a:p>
          <a:p>
            <a:r>
              <a:rPr lang="fr-CA" dirty="0" smtClean="0"/>
              <a:t>Taux d’endettement des ménages canadiens élevé (169% du revenu disponible)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La participation à la main-d’œuvre des personnes de 60 ans et plus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Hypothèse d’une participation accrue des personnes de 60 ans et plus sur le marché du travail au cours des prochaines années</a:t>
            </a:r>
          </a:p>
          <a:p>
            <a:pPr lvl="1"/>
            <a:r>
              <a:rPr lang="fr-CA" dirty="0" smtClean="0"/>
              <a:t>Effets néfastes du vieillissement de la population sur la situation économique des pays industrialisés, situation dont le Québec souffrira particulièrement;</a:t>
            </a:r>
          </a:p>
          <a:p>
            <a:pPr lvl="1"/>
            <a:r>
              <a:rPr lang="fr-CA" dirty="0" smtClean="0"/>
              <a:t>Allongement de la période de vie en bonne santé résultant des progrès dans l’espérance de vie;</a:t>
            </a:r>
          </a:p>
          <a:p>
            <a:pPr lvl="1"/>
            <a:r>
              <a:rPr lang="fr-CA" dirty="0" smtClean="0"/>
              <a:t>Situation financière relativement précaire des personnes de 65 ans et plus.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 smtClean="0"/>
              <a:t>La participation à la main-d’œuvre des personnes de 60 ans et plus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 smtClean="0"/>
              <a:t>les préretraités réagissent plus favorablement à la possibilité de retarder la prise de retraite complète que les retraités à un retour éventuel sur le marché du travail;</a:t>
            </a:r>
          </a:p>
          <a:p>
            <a:r>
              <a:rPr lang="fr-CA" dirty="0" smtClean="0"/>
              <a:t>Un des motifs les plus susceptibles de précipiter le retrait du marché du travail : un mauvais climat de travail</a:t>
            </a:r>
          </a:p>
          <a:p>
            <a:r>
              <a:rPr lang="fr-CA" dirty="0" smtClean="0"/>
              <a:t>lorsqu’ils considèrent la possibilité de demeurer actif, les préretraités préfèrent réaliser un travail différent de celui effectué durant leur carrière;</a:t>
            </a:r>
          </a:p>
          <a:p>
            <a:r>
              <a:rPr lang="fr-CA" dirty="0" smtClean="0"/>
              <a:t>Pour les personnes déjà retraitées, le retour possible peut être envisagé dans un rôle de mentor auprès des jeunes travailleurs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La participation à la main-d’œuvre des personnes de 60 ans et plus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 smtClean="0"/>
              <a:t>Plusieurs jeunes retraités opposent un refus catégorique à l’idée de revenir sur le marché du travail;</a:t>
            </a:r>
          </a:p>
          <a:p>
            <a:r>
              <a:rPr lang="fr-CA" dirty="0" smtClean="0"/>
              <a:t>le maintien en emploi des personnes de 60 ans ou plus exigera des employeurs qu’ils consentent à des assouplissements dans les conditions de travail (heures flexibles, travail à temps partiel);</a:t>
            </a:r>
          </a:p>
          <a:p>
            <a:r>
              <a:rPr lang="fr-CA" dirty="0" smtClean="0"/>
              <a:t>les changements technologiques rapides constituent un obstacle additionnel au maintien en emploi des personnes de 60 ans et plus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 smtClean="0"/>
              <a:t>Planification, préparation et gestion de la retraite, vue d'ensemble</a:t>
            </a:r>
            <a:endParaRPr lang="fr-CA" sz="3200" dirty="0"/>
          </a:p>
        </p:txBody>
      </p:sp>
      <p:pic>
        <p:nvPicPr>
          <p:cNvPr id="4" name="Espace réservé du contenu 3" descr="Schema gene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72056"/>
            <a:ext cx="8639944" cy="5485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000" dirty="0" smtClean="0"/>
              <a:t>La gestion financière de la retraite</a:t>
            </a:r>
            <a:endParaRPr lang="fr-CA" sz="4000" dirty="0"/>
          </a:p>
        </p:txBody>
      </p:sp>
      <p:pic>
        <p:nvPicPr>
          <p:cNvPr id="4" name="Espace réservé du contenu 3" descr="Gst Fin de la retra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600200"/>
            <a:ext cx="4419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Ressources additionnelles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>
                <a:hlinkClick r:id="rId2"/>
              </a:rPr>
              <a:t>Question retraite</a:t>
            </a:r>
            <a:endParaRPr lang="fr-CA" dirty="0" smtClean="0"/>
          </a:p>
          <a:p>
            <a:pPr lvl="1"/>
            <a:r>
              <a:rPr lang="fr-CA" dirty="0" smtClean="0">
                <a:hlinkClick r:id="rId3"/>
              </a:rPr>
              <a:t>Guide</a:t>
            </a:r>
            <a:r>
              <a:rPr lang="fr-CA" dirty="0" smtClean="0"/>
              <a:t> de la planification financière de la retraite</a:t>
            </a:r>
          </a:p>
          <a:p>
            <a:r>
              <a:rPr lang="fr-CA" dirty="0" smtClean="0"/>
              <a:t>Site de la </a:t>
            </a:r>
            <a:r>
              <a:rPr lang="fr-CA" dirty="0" smtClean="0">
                <a:hlinkClick r:id="rId4"/>
              </a:rPr>
              <a:t>Régie des rentes</a:t>
            </a:r>
            <a:r>
              <a:rPr lang="fr-CA" dirty="0" smtClean="0"/>
              <a:t> du </a:t>
            </a:r>
            <a:r>
              <a:rPr lang="fr-CA" dirty="0" smtClean="0"/>
              <a:t>Québec</a:t>
            </a:r>
          </a:p>
          <a:p>
            <a:pPr lvl="1"/>
            <a:r>
              <a:rPr lang="fr-CA" dirty="0">
                <a:hlinkClick r:id="rId5"/>
              </a:rPr>
              <a:t>Outils</a:t>
            </a:r>
            <a:r>
              <a:rPr lang="fr-CA" dirty="0"/>
              <a:t> de planification et séances d'information</a:t>
            </a:r>
            <a:endParaRPr lang="fr-CA" dirty="0" smtClean="0"/>
          </a:p>
          <a:p>
            <a:r>
              <a:rPr lang="fr-CA" dirty="0" smtClean="0">
                <a:hlinkClick r:id="rId6"/>
              </a:rPr>
              <a:t>Baromètre AXA</a:t>
            </a:r>
            <a:r>
              <a:rPr lang="fr-CA" dirty="0" smtClean="0"/>
              <a:t> de la retraite 2010</a:t>
            </a:r>
          </a:p>
          <a:p>
            <a:r>
              <a:rPr lang="fr-CA" dirty="0" smtClean="0">
                <a:hlinkClick r:id="rId7"/>
              </a:rPr>
              <a:t>État de préparation</a:t>
            </a:r>
            <a:r>
              <a:rPr lang="fr-CA" dirty="0" smtClean="0"/>
              <a:t> des québécois face à la retraite (McKinsey et </a:t>
            </a:r>
            <a:r>
              <a:rPr lang="fr-CA" dirty="0" err="1" smtClean="0"/>
              <a:t>cie</a:t>
            </a:r>
            <a:r>
              <a:rPr lang="fr-CA" dirty="0" smtClean="0"/>
              <a:t>)</a:t>
            </a:r>
          </a:p>
          <a:p>
            <a:r>
              <a:rPr lang="fr-CA" dirty="0" err="1" smtClean="0"/>
              <a:t>Manuvie</a:t>
            </a:r>
            <a:r>
              <a:rPr lang="fr-CA" dirty="0" smtClean="0"/>
              <a:t>– </a:t>
            </a:r>
            <a:r>
              <a:rPr lang="fr-CA" dirty="0" smtClean="0">
                <a:hlinkClick r:id="rId8"/>
              </a:rPr>
              <a:t>Résumé de la législation </a:t>
            </a:r>
            <a:r>
              <a:rPr lang="fr-CA" dirty="0" smtClean="0"/>
              <a:t>en matière de régimes de retraite</a:t>
            </a:r>
          </a:p>
          <a:p>
            <a:pPr lvl="1"/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Exercice suggéré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hlinkClick r:id="rId2"/>
              </a:rPr>
              <a:t>Test d’autoévaluation sur le thème 1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Test général des connaissances provenant du Guide de Question retraite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947"/>
            <a:ext cx="6134504" cy="68340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Croissance économique </a:t>
            </a:r>
            <a:br>
              <a:rPr lang="fr-CA" sz="3600" dirty="0" smtClean="0"/>
            </a:br>
            <a:r>
              <a:rPr lang="fr-CA" sz="3600" dirty="0" smtClean="0"/>
              <a:t>entre 2000 et 2050</a:t>
            </a:r>
            <a:endParaRPr lang="fr-CA" sz="3600" dirty="0"/>
          </a:p>
        </p:txBody>
      </p:sp>
      <p:pic>
        <p:nvPicPr>
          <p:cNvPr id="4" name="Espace réservé du contenu 3" descr="PIB potentiel 2000-2015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5835" y="1600200"/>
            <a:ext cx="681233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L’OCDE abaisse ses prévisions de croissance pour la période 2017-2026</a:t>
            </a:r>
            <a:endParaRPr lang="fr-CA" sz="3600" dirty="0"/>
          </a:p>
        </p:txBody>
      </p:sp>
      <p:pic>
        <p:nvPicPr>
          <p:cNvPr id="4" name="Espace réservé du contenu 3" descr="OCDE Rev de previson dec 2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1144" y="1600200"/>
            <a:ext cx="7601712" cy="4419600"/>
          </a:xfrm>
        </p:spPr>
      </p:pic>
      <p:sp>
        <p:nvSpPr>
          <p:cNvPr id="5" name="ZoneTexte 4"/>
          <p:cNvSpPr txBox="1"/>
          <p:nvPr/>
        </p:nvSpPr>
        <p:spPr>
          <a:xfrm>
            <a:off x="349605" y="6309320"/>
            <a:ext cx="879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Source : OCDE, </a:t>
            </a:r>
            <a:r>
              <a:rPr lang="fr-CA" dirty="0" smtClean="0">
                <a:hlinkClick r:id="rId3"/>
              </a:rPr>
              <a:t>Perspectives économiques de l'OCDE</a:t>
            </a:r>
            <a:r>
              <a:rPr lang="fr-CA" dirty="0" smtClean="0"/>
              <a:t>, volume 2016, no 2, page 30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Chômage et inflation, </a:t>
            </a:r>
            <a:br>
              <a:rPr lang="fr-CA" sz="3600" dirty="0" smtClean="0"/>
            </a:br>
            <a:r>
              <a:rPr lang="fr-CA" sz="3600" dirty="0" smtClean="0"/>
              <a:t>janvier décembre 2020</a:t>
            </a:r>
            <a:endParaRPr lang="fr-CA" sz="36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4986852"/>
              </p:ext>
            </p:extLst>
          </p:nvPr>
        </p:nvGraphicFramePr>
        <p:xfrm>
          <a:off x="609600" y="1600200"/>
          <a:ext cx="388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Espace réservé du contenu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4552870"/>
              </p:ext>
            </p:extLst>
          </p:nvPr>
        </p:nvGraphicFramePr>
        <p:xfrm>
          <a:off x="4648200" y="1600200"/>
          <a:ext cx="388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Rendement boursiers à long terme faibles au Canada depuis 2006</a:t>
            </a:r>
            <a:endParaRPr lang="fr-CA" sz="360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0796662"/>
              </p:ext>
            </p:extLst>
          </p:nvPr>
        </p:nvGraphicFramePr>
        <p:xfrm>
          <a:off x="4648200" y="1600200"/>
          <a:ext cx="388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Espace réservé du contenu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7462894"/>
              </p:ext>
            </p:extLst>
          </p:nvPr>
        </p:nvGraphicFramePr>
        <p:xfrm>
          <a:off x="609600" y="1600200"/>
          <a:ext cx="388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dirty="0" smtClean="0"/>
              <a:t>Faibles rendements sur les obligations gouvernementales</a:t>
            </a:r>
            <a:endParaRPr lang="fr-CA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1455970"/>
            <a:ext cx="8776169" cy="52488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dirty="0" smtClean="0"/>
              <a:t>Les Canadiens, les Québécois et la retraite</a:t>
            </a:r>
            <a:br>
              <a:rPr lang="fr-CA" sz="2800" dirty="0" smtClean="0"/>
            </a:br>
            <a:r>
              <a:rPr lang="fr-CA" sz="2800" dirty="0" smtClean="0"/>
              <a:t>Le contexte actuel  - Démographie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Vieillissement de la population et inversion de la pyramide d'âge</a:t>
            </a:r>
          </a:p>
          <a:p>
            <a:r>
              <a:rPr lang="fr-CA" dirty="0" smtClean="0"/>
              <a:t>Évolution de l'espérance de vie</a:t>
            </a:r>
          </a:p>
          <a:p>
            <a:r>
              <a:rPr lang="fr-CA" dirty="0" smtClean="0"/>
              <a:t>Impacts pour la population active et le marché du travail</a:t>
            </a:r>
          </a:p>
          <a:p>
            <a:r>
              <a:rPr lang="fr-CA" dirty="0" smtClean="0"/>
              <a:t>Immigration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lanifier, préparer et gérer sa retraite&amp;quot;&quot;/&gt;&lt;property id=&quot;20307&quot; value=&quot;256&quot;/&gt;&lt;/object&gt;&lt;object type=&quot;3&quot; unique_id=&quot;20596&quot;&gt;&lt;property id=&quot;20148&quot; value=&quot;5&quot;/&gt;&lt;property id=&quot;20300&quot; value=&quot;Slide 34 - &amp;quot;Ressources additionnelles&amp;quot;&quot;/&gt;&lt;property id=&quot;20307&quot; value=&quot;296&quot;/&gt;&lt;/object&gt;&lt;object type=&quot;3&quot; unique_id=&quot;20597&quot;&gt;&lt;property id=&quot;20148&quot; value=&quot;5&quot;/&gt;&lt;property id=&quot;20300&quot; value=&quot;Slide 35 - &amp;quot;Exercice suggéré&amp;quot;&quot;/&gt;&lt;property id=&quot;20307&quot; value=&quot;302&quot;/&gt;&lt;/object&gt;&lt;object type=&quot;3&quot; unique_id=&quot;28782&quot;&gt;&lt;property id=&quot;20148&quot; value=&quot;5&quot;/&gt;&lt;property id=&quot;20300&quot; value=&quot;Slide 33 - &amp;quot;La gestion financière de la retraite&amp;quot;&quot;/&gt;&lt;property id=&quot;20307&quot; value=&quot;329&quot;/&gt;&lt;/object&gt;&lt;object type=&quot;3&quot; unique_id=&quot;28816&quot;&gt;&lt;property id=&quot;20148&quot; value=&quot;5&quot;/&gt;&lt;property id=&quot;20300&quot; value=&quot;Slide 11 - &amp;quot;Évolution de l’espérance de vie entre 1921 à 2006&amp;quot;&quot;/&gt;&lt;property id=&quot;20307&quot; value=&quot;331&quot;/&gt;&lt;/object&gt;&lt;object type=&quot;3&quot; unique_id=&quot;28817&quot;&gt;&lt;property id=&quot;20148&quot; value=&quot;5&quot;/&gt;&lt;property id=&quot;20300&quot; value=&quot;Slide 12 - &amp;quot;Évolution de l’espérance de vie – Canada et Québec, 2006 à 2013&amp;quot;&quot;/&gt;&lt;property id=&quot;20307&quot; value=&quot;330&quot;/&gt;&lt;/object&gt;&lt;object type=&quot;3&quot; unique_id=&quot;28949&quot;&gt;&lt;property id=&quot;20148&quot; value=&quot;5&quot;/&gt;&lt;property id=&quot;20300&quot; value=&quot;Slide 3 - &amp;quot;Les Canadiens, les Québécois et la retraite Le contexte actuel  - Conditions économiques&amp;quot;&quot;/&gt;&lt;property id=&quot;20307&quot; value=&quot;332&quot;/&gt;&lt;/object&gt;&lt;object type=&quot;3&quot; unique_id=&quot;28950&quot;&gt;&lt;property id=&quot;20148&quot; value=&quot;5&quot;/&gt;&lt;property id=&quot;20300&quot; value=&quot;Slide 6 - &amp;quot;Chômage et inflation,  août/septembre 2017&amp;quot;&quot;/&gt;&lt;property id=&quot;20307&quot; value=&quot;333&quot;/&gt;&lt;/object&gt;&lt;object type=&quot;3&quot; unique_id=&quot;28951&quot;&gt;&lt;property id=&quot;20148&quot; value=&quot;5&quot;/&gt;&lt;property id=&quot;20300&quot; value=&quot;Slide 9 - &amp;quot;Les Canadiens, les Québécois et la retraite Le contexte actuel  - Démographie&amp;quot;&quot;/&gt;&lt;property id=&quot;20307&quot; value=&quot;334&quot;/&gt;&lt;/object&gt;&lt;object type=&quot;3&quot; unique_id=&quot;28952&quot;&gt;&lt;property id=&quot;20148&quot; value=&quot;5&quot;/&gt;&lt;property id=&quot;20300&quot; value=&quot;Slide 13 - &amp;quot;Baisse graduelle du ratio travailleurs/retraités au Québec – 1971-2030&amp;quot;&quot;/&gt;&lt;property id=&quot;20307&quot; value=&quot;335&quot;/&gt;&lt;/object&gt;&lt;object type=&quot;3&quot; unique_id=&quot;28953&quot;&gt;&lt;property id=&quot;20148&quot; value=&quot;5&quot;/&gt;&lt;property id=&quot;20300&quot; value=&quot;Slide 16 - &amp;quot;Les Canadiens, les Québécois et la retraite Le contexte actuel  - Contexte politico-légal&amp;quot;&quot;/&gt;&lt;property id=&quot;20307&quot; value=&quot;336&quot;/&gt;&lt;/object&gt;&lt;object type=&quot;3&quot; unique_id=&quot;28954&quot;&gt;&lt;property id=&quot;20148&quot; value=&quot;5&quot;/&gt;&lt;property id=&quot;20300&quot; value=&quot;Slide 19&quot;/&gt;&lt;property id=&quot;20307&quot; value=&quot;337&quot;/&gt;&lt;/object&gt;&lt;object type=&quot;3&quot; unique_id=&quot;28955&quot;&gt;&lt;property id=&quot;20148&quot; value=&quot;5&quot;/&gt;&lt;property id=&quot;20300&quot; value=&quot;Slide 20 - &amp;quot;Les Canadiens, les Québécois et la retraite Le contexte actuel  - Aspects sociaux&amp;quot;&quot;/&gt;&lt;property id=&quot;20307&quot; value=&quot;338&quot;/&gt;&lt;/object&gt;&lt;object type=&quot;3&quot; unique_id=&quot;28956&quot;&gt;&lt;property id=&quot;20148&quot; value=&quot;5&quot;/&gt;&lt;property id=&quot;20300&quot; value=&quot;Slide 21 - &amp;quot;La perception de la retraite chez les Canadiens et les Québécois&amp;quot;&quot;/&gt;&lt;property id=&quot;20307&quot; value=&quot;339&quot;/&gt;&lt;/object&gt;&lt;object type=&quot;3&quot; unique_id=&quot;28957&quot;&gt;&lt;property id=&quot;20148&quot; value=&quot;5&quot;/&gt;&lt;property id=&quot;20300&quot; value=&quot;Slide 32 - &amp;quot;Planification, préparation et gestion de la retraite, vue d'ensemble&amp;quot;&quot;/&gt;&lt;property id=&quot;20307&quot; value=&quot;340&quot;/&gt;&lt;/object&gt;&lt;object type=&quot;3&quot; unique_id=&quot;29065&quot;&gt;&lt;property id=&quot;20148&quot; value=&quot;5&quot;/&gt;&lt;property id=&quot;20300&quot; value=&quot;Slide 2 - &amp;quot;Contenu de ce thème&amp;quot;&quot;/&gt;&lt;property id=&quot;20307&quot; value=&quot;343&quot;/&gt;&lt;/object&gt;&lt;object type=&quot;3&quot; unique_id=&quot;29066&quot;&gt;&lt;property id=&quot;20148&quot; value=&quot;5&quot;/&gt;&lt;property id=&quot;20300&quot; value=&quot;Slide 4 - &amp;quot;Croissance économique  entre 2000 et 2050&amp;quot;&quot;/&gt;&lt;property id=&quot;20307&quot; value=&quot;344&quot;/&gt;&lt;/object&gt;&lt;object type=&quot;3&quot; unique_id=&quot;29182&quot;&gt;&lt;property id=&quot;20148&quot; value=&quot;5&quot;/&gt;&lt;property id=&quot;20300&quot; value=&quot;Slide 8 - &amp;quot;Faibles rendements sur les obligations gouvernementales&amp;quot;&quot;/&gt;&lt;property id=&quot;20307&quot; value=&quot;345&quot;/&gt;&lt;/object&gt;&lt;object type=&quot;3&quot; unique_id=&quot;29255&quot;&gt;&lt;property id=&quot;20148&quot; value=&quot;5&quot;/&gt;&lt;property id=&quot;20300&quot; value=&quot;Slide 7 - &amp;quot;Rendement boursiers à long terme faibles au Canada depuis 2002&amp;quot;&quot;/&gt;&lt;property id=&quot;20307&quot; value=&quot;346&quot;/&gt;&lt;/object&gt;&lt;object type=&quot;3&quot; unique_id=&quot;29381&quot;&gt;&lt;property id=&quot;20148&quot; value=&quot;5&quot;/&gt;&lt;property id=&quot;20300&quot; value=&quot;Slide 10 - &amp;quot;Évolution démographique prévue au Québec&amp;quot;&quot;/&gt;&lt;property id=&quot;20307&quot; value=&quot;347&quot;/&gt;&lt;/object&gt;&lt;object type=&quot;3&quot; unique_id=&quot;29460&quot;&gt;&lt;property id=&quot;20148&quot; value=&quot;5&quot;/&gt;&lt;property id=&quot;20300&quot; value=&quot;Slide 14 - &amp;quot;Évolution de la population en âge de travailler, Québec, Canada, États-Unis et Ontario, 2010 à 2030&amp;quot;&quot;/&gt;&lt;property id=&quot;20307&quot; value=&quot;348&quot;/&gt;&lt;/object&gt;&lt;object type=&quot;3&quot; unique_id=&quot;29596&quot;&gt;&lt;property id=&quot;20148&quot; value=&quot;5&quot;/&gt;&lt;property id=&quot;20300&quot; value=&quot;Slide 15 - &amp;quot;Immigration&amp;quot;&quot;/&gt;&lt;property id=&quot;20307&quot; value=&quot;349&quot;/&gt;&lt;/object&gt;&lt;object type=&quot;3&quot; unique_id=&quot;29681&quot;&gt;&lt;property id=&quot;20148&quot; value=&quot;5&quot;/&gt;&lt;property id=&quot;20300&quot; value=&quot;Slide 17 - &amp;quot;10 ans après la crise financière, plusieurs gouvernements sont toujours en situation de déficit budgetaire&amp;quot;&quot;/&gt;&lt;property id=&quot;20307&quot; value=&quot;350&quot;/&gt;&lt;/object&gt;&lt;object type=&quot;3&quot; unique_id=&quot;29769&quot;&gt;&lt;property id=&quot;20148&quot; value=&quot;5&quot;/&gt;&lt;property id=&quot;20300&quot; value=&quot;Slide 18 - &amp;quot;L’aide fiscale à la planification et la gestion de la retraite au Québec et au Canada&amp;quot;&quot;/&gt;&lt;property id=&quot;20307&quot; value=&quot;351&quot;/&gt;&lt;/object&gt;&lt;object type=&quot;3&quot; unique_id=&quot;30010&quot;&gt;&lt;property id=&quot;20148&quot; value=&quot;5&quot;/&gt;&lt;property id=&quot;20300&quot; value=&quot;Slide 22 - &amp;quot;Indice de préparation à la retraite McKinsey &amp;quot;&quot;/&gt;&lt;property id=&quot;20307&quot; value=&quot;352&quot;/&gt;&lt;/object&gt;&lt;object type=&quot;3&quot; unique_id=&quot;30011&quot;&gt;&lt;property id=&quot;20148&quot; value=&quot;5&quot;/&gt;&lt;property id=&quot;20300&quot; value=&quot;Slide 23 - &amp;quot;McKinsey – Quel IPR est requis?&amp;quot;&quot;/&gt;&lt;property id=&quot;20307&quot; value=&quot;353&quot;/&gt;&lt;/object&gt;&lt;object type=&quot;3&quot; unique_id=&quot;30172&quot;&gt;&lt;property id=&quot;20148&quot; value=&quot;5&quot;/&gt;&lt;property id=&quot;20300&quot; value=&quot;Slide 24 - &amp;quot;L’IPR des Québécois&amp;quot;&quot;/&gt;&lt;property id=&quot;20307&quot; value=&quot;354&quot;/&gt;&lt;/object&gt;&lt;object type=&quot;3&quot; unique_id=&quot;30173&quot;&gt;&lt;property id=&quot;20148&quot; value=&quot;5&quot;/&gt;&lt;property id=&quot;20300&quot; value=&quot;Slide 25 - &amp;quot;L’IPR dans les différentes régions du Canada&amp;quot;&quot;/&gt;&lt;property id=&quot;20307&quot; value=&quot;355&quot;/&gt;&lt;/object&gt;&lt;object type=&quot;3&quot; unique_id=&quot;30174&quot;&gt;&lt;property id=&quot;20148&quot; value=&quot;5&quot;/&gt;&lt;property id=&quot;20300&quot; value=&quot;Slide 26 - &amp;quot;La situation financière des 65 ans et plus au Canada&amp;quot;&quot;/&gt;&lt;property id=&quot;20307&quot; value=&quot;356&quot;/&gt;&lt;/object&gt;&lt;object type=&quot;3&quot; unique_id=&quot;30389&quot;&gt;&lt;property id=&quot;20148&quot; value=&quot;5&quot;/&gt;&lt;property id=&quot;20300&quot; value=&quot;Slide 29 - &amp;quot;La participation à la main-d’œuvre des personnes de 60 ans et plus&amp;quot;&quot;/&gt;&lt;property id=&quot;20307&quot; value=&quot;358&quot;/&gt;&lt;/object&gt;&lt;object type=&quot;3&quot; unique_id=&quot;30613&quot;&gt;&lt;property id=&quot;20148&quot; value=&quot;5&quot;/&gt;&lt;property id=&quot;20300&quot; value=&quot;Slide 28 - &amp;quot;Taux d’épargne des Canadiens&amp;quot;&quot;/&gt;&lt;property id=&quot;20307&quot; value=&quot;359&quot;/&gt;&lt;/object&gt;&lt;object type=&quot;3&quot; unique_id=&quot;30614&quot;&gt;&lt;property id=&quot;20148&quot; value=&quot;5&quot;/&gt;&lt;property id=&quot;20300&quot; value=&quot;Slide 30 - &amp;quot;La participation à la main-d’œuvre des personnes de 60 ans et plus&amp;quot;&quot;/&gt;&lt;property id=&quot;20307&quot; value=&quot;360&quot;/&gt;&lt;/object&gt;&lt;object type=&quot;3&quot; unique_id=&quot;30615&quot;&gt;&lt;property id=&quot;20148&quot; value=&quot;5&quot;/&gt;&lt;property id=&quot;20300&quot; value=&quot;Slide 31 - &amp;quot;La participation à la main-d’œuvre des personnes de 60 ans et plus&amp;quot;&quot;/&gt;&lt;property id=&quot;20307&quot; value=&quot;361&quot;/&gt;&lt;/object&gt;&lt;object type=&quot;3&quot; unique_id=&quot;30616&quot;&gt;&lt;property id=&quot;20148&quot; value=&quot;5&quot;/&gt;&lt;property id=&quot;20300&quot; value=&quot;Slide 36&quot;/&gt;&lt;property id=&quot;20307&quot; value=&quot;362&quot;/&gt;&lt;/object&gt;&lt;object type=&quot;3&quot; unique_id=&quot;30951&quot;&gt;&lt;property id=&quot;20148&quot; value=&quot;5&quot;/&gt;&lt;property id=&quot;20300&quot; value=&quot;Slide 27 - &amp;quot;La situation financière des 65 ans et plus au Québec&amp;quot;&quot;/&gt;&lt;property id=&quot;20307&quot; value=&quot;363&quot;/&gt;&lt;/object&gt;&lt;object type=&quot;3&quot; unique_id=&quot;31142&quot;&gt;&lt;property id=&quot;20148&quot; value=&quot;5&quot;/&gt;&lt;property id=&quot;20300&quot; value=&quot;Slide 5 - &amp;quot;L’OCDE abaisse ses prévisions de croissance pour la période 2017-2026&amp;quot;&quot;/&gt;&lt;property id=&quot;20307&quot; value=&quot;364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ersonnalisé 1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ersonnalisé 1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6215</TotalTime>
  <Words>1325</Words>
  <Application>Microsoft Office PowerPoint</Application>
  <PresentationFormat>Affichage à l'écran (4:3)</PresentationFormat>
  <Paragraphs>147</Paragraphs>
  <Slides>37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5" baseType="lpstr">
      <vt:lpstr>Adobe Garamond Pro Bold</vt:lpstr>
      <vt:lpstr>Arial</vt:lpstr>
      <vt:lpstr>Arial Black</vt:lpstr>
      <vt:lpstr>Calibri</vt:lpstr>
      <vt:lpstr>Garamond</vt:lpstr>
      <vt:lpstr>Times New Roman</vt:lpstr>
      <vt:lpstr>Wingdings</vt:lpstr>
      <vt:lpstr>Radial</vt:lpstr>
      <vt:lpstr>Planifier, préparer et gérer sa retraite</vt:lpstr>
      <vt:lpstr>Contenu de ce thème</vt:lpstr>
      <vt:lpstr>Les Canadiens, les Québécois et la retraite Le contexte actuel  - Conditions économiques</vt:lpstr>
      <vt:lpstr>Croissance économique  entre 2000 et 2050</vt:lpstr>
      <vt:lpstr>L’OCDE abaisse ses prévisions de croissance pour la période 2017-2026</vt:lpstr>
      <vt:lpstr>Chômage et inflation,  janvier décembre 2020</vt:lpstr>
      <vt:lpstr>Rendement boursiers à long terme faibles au Canada depuis 2006</vt:lpstr>
      <vt:lpstr>Faibles rendements sur les obligations gouvernementales</vt:lpstr>
      <vt:lpstr>Les Canadiens, les Québécois et la retraite Le contexte actuel  - Démographie</vt:lpstr>
      <vt:lpstr>Évolution démographique prévue au Québec</vt:lpstr>
      <vt:lpstr>Évolution de l’espérance de vie entre 1921 à 2006</vt:lpstr>
      <vt:lpstr>Évolution de l’espérance de vie – Canada et Québec, 2006 à 2017</vt:lpstr>
      <vt:lpstr>Baisse graduelle du ratio travailleurs/retraités au Québec – 1971-2030</vt:lpstr>
      <vt:lpstr>Évolution de la population en âge de travailler, Québec, Canada, États-Unis et Ontario, 2010 à 2030</vt:lpstr>
      <vt:lpstr>Immigration</vt:lpstr>
      <vt:lpstr>Les Canadiens, les Québécois et la retraite Le contexte actuel  - Contexte politico-légal</vt:lpstr>
      <vt:lpstr>Plus de 10 ans après la crise financière, plusieurs gouvernements étaient toujours en situation de déficit budgetaire</vt:lpstr>
      <vt:lpstr>La pandémie occasionne des déficits records</vt:lpstr>
      <vt:lpstr>L’aide fiscale à la planification et la gestion de la retraite au Québec et au Canada</vt:lpstr>
      <vt:lpstr>Présentation PowerPoint</vt:lpstr>
      <vt:lpstr>Les Canadiens, les Québécois et la retraite Le contexte actuel  - Aspects sociaux</vt:lpstr>
      <vt:lpstr>La perception de la retraite chez les Canadiens et les Québécois</vt:lpstr>
      <vt:lpstr>Indice de préparation à la retraite McKinsey </vt:lpstr>
      <vt:lpstr>McKinsey – Quel IPR est requis?</vt:lpstr>
      <vt:lpstr>L’IPR des Québécois</vt:lpstr>
      <vt:lpstr>L’IPR dans les différentes régions du Canada</vt:lpstr>
      <vt:lpstr>La situation financière des 65 ans et plus au Canada</vt:lpstr>
      <vt:lpstr>La situation financière des 65 ans et plus au Québec</vt:lpstr>
      <vt:lpstr>Taux d’épargne des Canadiens</vt:lpstr>
      <vt:lpstr>La participation à la main-d’œuvre des personnes de 60 ans et plus</vt:lpstr>
      <vt:lpstr>La participation à la main-d’œuvre des personnes de 60 ans et plus</vt:lpstr>
      <vt:lpstr>La participation à la main-d’œuvre des personnes de 60 ans et plus</vt:lpstr>
      <vt:lpstr>Planification, préparation et gestion de la retraite, vue d'ensemble</vt:lpstr>
      <vt:lpstr>La gestion financière de la retraite</vt:lpstr>
      <vt:lpstr>Ressources additionnelles</vt:lpstr>
      <vt:lpstr>Exercice suggéré</vt:lpstr>
      <vt:lpstr>Présentation PowerPoint</vt:lpstr>
    </vt:vector>
  </TitlesOfParts>
  <Company>PBCTG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Planification financière</dc:title>
  <dc:creator>Paul Bourget</dc:creator>
  <cp:lastModifiedBy>Compte Microsoft</cp:lastModifiedBy>
  <cp:revision>395</cp:revision>
  <dcterms:created xsi:type="dcterms:W3CDTF">2010-03-18T20:04:35Z</dcterms:created>
  <dcterms:modified xsi:type="dcterms:W3CDTF">2021-02-10T21:59:38Z</dcterms:modified>
</cp:coreProperties>
</file>