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sldIdLst>
    <p:sldId id="256" r:id="rId2"/>
    <p:sldId id="264" r:id="rId3"/>
    <p:sldId id="272" r:id="rId4"/>
    <p:sldId id="317" r:id="rId5"/>
    <p:sldId id="308" r:id="rId6"/>
    <p:sldId id="281" r:id="rId7"/>
    <p:sldId id="306" r:id="rId8"/>
    <p:sldId id="310" r:id="rId9"/>
    <p:sldId id="276" r:id="rId10"/>
    <p:sldId id="311" r:id="rId11"/>
    <p:sldId id="319" r:id="rId12"/>
    <p:sldId id="282" r:id="rId13"/>
    <p:sldId id="312" r:id="rId14"/>
    <p:sldId id="277" r:id="rId15"/>
    <p:sldId id="313" r:id="rId16"/>
    <p:sldId id="284" r:id="rId17"/>
    <p:sldId id="279" r:id="rId18"/>
    <p:sldId id="280" r:id="rId19"/>
    <p:sldId id="278" r:id="rId20"/>
    <p:sldId id="285" r:id="rId21"/>
    <p:sldId id="314" r:id="rId22"/>
    <p:sldId id="270" r:id="rId23"/>
    <p:sldId id="315" r:id="rId24"/>
    <p:sldId id="271" r:id="rId25"/>
    <p:sldId id="316" r:id="rId26"/>
    <p:sldId id="266" r:id="rId27"/>
    <p:sldId id="291" r:id="rId28"/>
    <p:sldId id="305" r:id="rId29"/>
    <p:sldId id="292" r:id="rId30"/>
    <p:sldId id="302" r:id="rId31"/>
    <p:sldId id="303" r:id="rId32"/>
    <p:sldId id="286" r:id="rId33"/>
    <p:sldId id="287" r:id="rId34"/>
    <p:sldId id="288" r:id="rId35"/>
    <p:sldId id="300" r:id="rId36"/>
    <p:sldId id="301" r:id="rId37"/>
    <p:sldId id="289" r:id="rId38"/>
    <p:sldId id="290" r:id="rId39"/>
    <p:sldId id="293" r:id="rId40"/>
    <p:sldId id="294" r:id="rId41"/>
    <p:sldId id="295" r:id="rId42"/>
    <p:sldId id="296" r:id="rId43"/>
    <p:sldId id="299" r:id="rId44"/>
    <p:sldId id="297" r:id="rId45"/>
    <p:sldId id="298" r:id="rId46"/>
    <p:sldId id="318" r:id="rId47"/>
    <p:sldId id="304" r:id="rId48"/>
    <p:sldId id="262" r:id="rId49"/>
  </p:sldIdLst>
  <p:sldSz cx="9144000" cy="6858000" type="screen4x3"/>
  <p:notesSz cx="6858000" cy="9144000"/>
  <p:custDataLst>
    <p:tags r:id="rId51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6421" autoAdjust="0"/>
  </p:normalViewPr>
  <p:slideViewPr>
    <p:cSldViewPr>
      <p:cViewPr>
        <p:scale>
          <a:sx n="90" d="100"/>
          <a:sy n="90" d="100"/>
        </p:scale>
        <p:origin x="1332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FCCD99-6F2E-4A2A-BDDC-EEACCF6A26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11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3568F-5B5A-415D-9D2D-3E539113B037}" type="slidenum">
              <a:rPr lang="fr-FR" smtClean="0"/>
              <a:pPr>
                <a:defRPr/>
              </a:pPr>
              <a:t>1</a:t>
            </a:fld>
            <a:endParaRPr 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72777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4C276-B83D-4594-8D3D-39B45313FFB2}" type="slidenum">
              <a:rPr lang="fr-FR" smtClean="0"/>
              <a:pPr>
                <a:defRPr/>
              </a:pPr>
              <a:t>48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4765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DB437-F0EE-48E1-8862-BBF9B664F3B3}" type="slidenum">
              <a:rPr lang="fr-FR" smtClean="0"/>
              <a:pPr>
                <a:defRPr/>
              </a:pPr>
              <a:t>2</a:t>
            </a:fld>
            <a:endParaRPr 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6739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A62C6-D07A-487B-A0F1-A97C7C4C1888}" type="slidenum">
              <a:rPr lang="fr-FR" smtClean="0"/>
              <a:pPr>
                <a:defRPr/>
              </a:pPr>
              <a:t>3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8739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2003D4-CFE4-4973-9FD7-2E14B5EEE213}" type="slidenum">
              <a:rPr lang="fr-FR" smtClean="0"/>
              <a:pPr>
                <a:defRPr/>
              </a:pPr>
              <a:t>9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5660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FCCD99-6F2E-4A2A-BDDC-EEACCF6A26D2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92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88951-5B9B-4725-B4FE-69F0E3813C65}" type="slidenum">
              <a:rPr lang="fr-FR" smtClean="0"/>
              <a:pPr>
                <a:defRPr/>
              </a:pPr>
              <a:t>19</a:t>
            </a:fld>
            <a:endParaRPr 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54853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5B1D08-35F6-4A58-AE25-7DC08A664E97}" type="slidenum">
              <a:rPr lang="fr-FR" smtClean="0"/>
              <a:pPr>
                <a:defRPr/>
              </a:pPr>
              <a:t>22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8847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815CE-5C90-49F3-B6AD-287E3CE739DB}" type="slidenum">
              <a:rPr lang="fr-FR" smtClean="0"/>
              <a:pPr>
                <a:defRPr/>
              </a:pPr>
              <a:t>24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4208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4DCAA4-93B8-49BB-89FD-88DC9D94F8F9}" type="slidenum">
              <a:rPr lang="fr-FR" smtClean="0"/>
              <a:pPr>
                <a:defRPr/>
              </a:pPr>
              <a:t>26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0488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cs typeface="+mn-cs"/>
              </a:endParaRPr>
            </a:p>
          </p:txBody>
        </p:sp>
      </p:grpSp>
      <p:sp>
        <p:nvSpPr>
          <p:cNvPr id="184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2021-5D72-431C-8F24-CCF239896A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03019-CE40-46B6-8695-0CEC6EE1B7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918D-477D-4898-BAED-83FD0DDCC4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88BE4-8CA7-4A95-BAA0-CFCA411A64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B162-CC5A-452C-9C83-C35E5FD99A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B218-4A39-40EA-81F0-C53D5681D4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EF01F-EC7B-4321-8744-A168C6287C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1C544-C65E-4F03-BB31-C5F84A8FA7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159B2-F1DC-47DB-AEB1-87BB1462D4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6005-2EF0-4F95-81F3-54DDC57472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5E54E-D456-43BC-9143-CD687B4E01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741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741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9401CDBC-55C1-4CE1-B7DE-C58B0D1A2E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yallepage.ca/fr/immobilier/news_fr/le-marche-printanier-de-lhabitation-devrait-observer-une-croissance-continue-des-prix-apres-avoir-enregistre-une-hausse-a-deux-chiffres-au-quatrieme-trimestr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dingeconomics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ing.com/indices/major-indi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lf.ca/DL/PLA_PDC_H23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clf.ca/lime/index.php/276418/lang-fr" TargetMode="External"/><Relationship Id="rId4" Type="http://schemas.openxmlformats.org/officeDocument/2006/relationships/hyperlink" Target="http://www.iclf.ca/ProgPla.as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%5eTNX?p=%5eTNX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marketwatch.com/investing/bond/tmbmkca-10y?countrycode=b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%5eIRX?p=%5eIRX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XIG.TO?p=XIG.TO&amp;.tsrc=fin-srch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XHY.TO?p=XHY.TO&amp;.tsrc=fin-srch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%5eGSPTSE?p=%5eGSPTS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%5eGSPC?p=%5eGSPC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finance.yahoo.com/quote/%5eFTSE?p=%5eFTS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%5eGDAXI?p=%5eGDAXI&amp;.tsrc=fin-srch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%5eN225?p=%5eN225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000001.SS?p=000001.S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%5eNDX?p=%5eNDX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marketwatch.com/investing/index/dxy?mod=home-p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finance.yahoo.com/quote/CADUSD=X?p=CADUSD=X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watch.com/investing/future/gold?mod=home-page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CL=F?p=CL=F&amp;.tsrc=fin-srch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NG=F?p=NG=F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ZC=F?p=ZC=F&amp;.tsrc=fin-srch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HG=F?p=HG=F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HG=F?p=HG=F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%5eVIX?p=%5eVIX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Placement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429000"/>
            <a:ext cx="8077200" cy="1676400"/>
          </a:xfrm>
        </p:spPr>
        <p:txBody>
          <a:bodyPr/>
          <a:lstStyle/>
          <a:p>
            <a:pPr eaLnBrk="1" hangingPunct="1"/>
            <a:r>
              <a:rPr lang="fr-FR" dirty="0" smtClean="0"/>
              <a:t>Hiver 2024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 Présentation du cours</a:t>
            </a:r>
            <a:br>
              <a:rPr lang="fr-FR" dirty="0" smtClean="0"/>
            </a:br>
            <a:r>
              <a:rPr lang="fr-FR" dirty="0" smtClean="0"/>
              <a:t>   L’économie et les marchés </a:t>
            </a:r>
            <a:r>
              <a:rPr lang="fr-FR" sz="2800" dirty="0" smtClean="0"/>
              <a:t>(Févr. 2024)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i="1" dirty="0" smtClean="0">
              <a:solidFill>
                <a:srgbClr val="FF0000"/>
              </a:solidFill>
            </a:endParaRP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lvl="0" indent="0" eaLnBrk="1" hangingPunct="1">
              <a:buNone/>
              <a:defRPr/>
            </a:pPr>
            <a:r>
              <a:rPr lang="fr-FR" sz="2800" dirty="0" smtClean="0"/>
              <a:t> </a:t>
            </a:r>
            <a:r>
              <a:rPr lang="fr-FR" sz="4200" i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Environnement économique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 eaLnBrk="1" hangingPunct="1">
              <a:defRPr/>
            </a:pPr>
            <a:r>
              <a:rPr lang="fr-FR" sz="2400" dirty="0" smtClean="0"/>
              <a:t>Le secteur immobilier aux États-Unis affiche une bonne performance depuis 2012 mais les données les plus récentes montrent un fléchissement en 2022 et une remontée en 2023</a:t>
            </a:r>
          </a:p>
          <a:p>
            <a:pPr lvl="2" eaLnBrk="1" hangingPunct="1">
              <a:defRPr/>
            </a:pPr>
            <a:r>
              <a:rPr lang="fr-FR" sz="2000" dirty="0"/>
              <a:t>I</a:t>
            </a:r>
            <a:r>
              <a:rPr lang="fr-FR" sz="2000" dirty="0" smtClean="0"/>
              <a:t>ndice </a:t>
            </a:r>
            <a:r>
              <a:rPr lang="fr-FR" sz="2000" dirty="0" smtClean="0"/>
              <a:t>Case-</a:t>
            </a:r>
            <a:r>
              <a:rPr lang="fr-FR" sz="2000" dirty="0" err="1" smtClean="0"/>
              <a:t>Shiller</a:t>
            </a:r>
            <a:r>
              <a:rPr lang="fr-FR" sz="2000" dirty="0" smtClean="0"/>
              <a:t>, </a:t>
            </a:r>
            <a:r>
              <a:rPr lang="fr-FR" sz="2000" dirty="0" smtClean="0"/>
              <a:t>inchangé entre juin 2022 et juin </a:t>
            </a:r>
            <a:r>
              <a:rPr lang="fr-FR" sz="2000" dirty="0" smtClean="0"/>
              <a:t>2023, est reparti à la hausse et est présentement à un sommet</a:t>
            </a:r>
            <a:endParaRPr lang="fr-FR" sz="2000" dirty="0" smtClean="0"/>
          </a:p>
          <a:p>
            <a:pPr lvl="1" eaLnBrk="1" hangingPunct="1">
              <a:defRPr/>
            </a:pPr>
            <a:r>
              <a:rPr lang="fr-FR" sz="2400" dirty="0" smtClean="0"/>
              <a:t>Au Canada, les maisons sont en </a:t>
            </a:r>
            <a:r>
              <a:rPr lang="fr-FR" sz="2400" dirty="0" smtClean="0"/>
              <a:t>hausse annuelle de 4,3% </a:t>
            </a:r>
            <a:r>
              <a:rPr lang="fr-FR" sz="2400" dirty="0" smtClean="0"/>
              <a:t>au </a:t>
            </a:r>
            <a:r>
              <a:rPr lang="fr-FR" sz="2400" dirty="0" smtClean="0"/>
              <a:t>4e </a:t>
            </a:r>
            <a:r>
              <a:rPr lang="fr-FR" sz="2400" dirty="0" smtClean="0"/>
              <a:t>trimestre 2023 (Grand Montréal, </a:t>
            </a:r>
            <a:r>
              <a:rPr lang="fr-FR" sz="2400" dirty="0" smtClean="0"/>
              <a:t>4,1%; </a:t>
            </a:r>
            <a:r>
              <a:rPr lang="fr-FR" sz="2400" dirty="0" smtClean="0"/>
              <a:t>Québec, </a:t>
            </a:r>
            <a:r>
              <a:rPr lang="fr-FR" sz="2400" dirty="0" smtClean="0"/>
              <a:t>+7,8%; </a:t>
            </a:r>
            <a:r>
              <a:rPr lang="fr-FR" sz="2400" dirty="0" smtClean="0"/>
              <a:t>Toronto-GTA, </a:t>
            </a:r>
            <a:r>
              <a:rPr lang="fr-FR" sz="2400" dirty="0" smtClean="0"/>
              <a:t>+5,1</a:t>
            </a:r>
            <a:r>
              <a:rPr lang="fr-FR" sz="2400" dirty="0" smtClean="0"/>
              <a:t>%; Grand Vancouver, </a:t>
            </a:r>
            <a:r>
              <a:rPr lang="fr-FR" sz="2400" dirty="0" smtClean="0"/>
              <a:t>2,7%  </a:t>
            </a:r>
            <a:endParaRPr lang="fr-FR" sz="2400" dirty="0" smtClean="0"/>
          </a:p>
          <a:p>
            <a:pPr lvl="2" eaLnBrk="1" hangingPunct="1">
              <a:defRPr/>
            </a:pPr>
            <a:r>
              <a:rPr lang="fr-FR" sz="2000" dirty="0" smtClean="0"/>
              <a:t>L’impact de la hausse des taux qui a durement affecté en 2022 les propriétaires avec hypothèques à taux variable touchera maintenant les hypothèques à taux fixe qui seront renouvelées en </a:t>
            </a:r>
            <a:r>
              <a:rPr lang="fr-FR" sz="2000" dirty="0" smtClean="0"/>
              <a:t>2024 et 2025</a:t>
            </a:r>
            <a:endParaRPr lang="fr-FR" sz="2000" dirty="0" smtClean="0"/>
          </a:p>
          <a:p>
            <a:pPr lvl="1" eaLnBrk="1" hangingPunct="1">
              <a:defRPr/>
            </a:pPr>
            <a:r>
              <a:rPr lang="fr-FR" sz="2400" dirty="0" smtClean="0"/>
              <a:t>Plusieurs banques européennes demeurent exposées à la crise de la dette souveraine et à la faiblesse économique persistante de certains pays.</a:t>
            </a:r>
          </a:p>
          <a:p>
            <a:pPr lvl="2" eaLnBrk="1" hangingPunct="1">
              <a:defRPr/>
            </a:pPr>
            <a:r>
              <a:rPr lang="fr-FR" sz="2000" dirty="0" smtClean="0"/>
              <a:t>Elles ont obtenu un long répit grâce aux politiques agressives de la Banque centrale européenne</a:t>
            </a:r>
          </a:p>
          <a:p>
            <a:pPr lvl="3" eaLnBrk="1" hangingPunct="1">
              <a:defRPr/>
            </a:pPr>
            <a:r>
              <a:rPr lang="fr-FR" dirty="0" smtClean="0"/>
              <a:t>Forte remontée des taux de l’Italie récemment (écart d’environ </a:t>
            </a:r>
            <a:r>
              <a:rPr lang="fr-FR" dirty="0" smtClean="0"/>
              <a:t>170 </a:t>
            </a:r>
            <a:r>
              <a:rPr lang="fr-FR" dirty="0" smtClean="0"/>
              <a:t>points de base Vs le taux allemand pour 10 ans)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6469575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des données canadiennes : </a:t>
            </a:r>
            <a:r>
              <a:rPr lang="fr-CA" dirty="0" smtClean="0">
                <a:hlinkClick r:id="rId2"/>
              </a:rPr>
              <a:t>Royal Lepage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6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smtClean="0"/>
              <a:t>Taux d’inflation en recul au Canada et aux États-Unis mais toujours au dessus de 3%</a:t>
            </a:r>
            <a:endParaRPr lang="fr-CA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5292080" y="2098593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Canada</a:t>
            </a:r>
            <a:br>
              <a:rPr lang="fr-CA" dirty="0" smtClean="0"/>
            </a:br>
            <a:r>
              <a:rPr lang="fr-CA" dirty="0" smtClean="0"/>
              <a:t>Source : Statistique Canada</a:t>
            </a: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642649" y="4920073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États-Unis</a:t>
            </a:r>
            <a:br>
              <a:rPr lang="fr-CA" dirty="0" smtClean="0"/>
            </a:br>
            <a:r>
              <a:rPr lang="fr-CA" dirty="0" smtClean="0"/>
              <a:t>Source : Bureau </a:t>
            </a:r>
            <a:r>
              <a:rPr lang="fr-CA" dirty="0" smtClean="0"/>
              <a:t>of</a:t>
            </a:r>
            <a:br>
              <a:rPr lang="fr-CA" dirty="0" smtClean="0"/>
            </a:br>
            <a:r>
              <a:rPr lang="fr-CA" dirty="0" smtClean="0"/>
              <a:t>Labor </a:t>
            </a:r>
            <a:r>
              <a:rPr lang="fr-CA" dirty="0" err="1" smtClean="0"/>
              <a:t>Statistics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5508"/>
            <a:ext cx="5035045" cy="3041604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8" y="4149080"/>
            <a:ext cx="5409916" cy="2843527"/>
          </a:xfrm>
        </p:spPr>
      </p:pic>
    </p:spTree>
    <p:extLst>
      <p:ext uri="{BB962C8B-B14F-4D97-AF65-F5344CB8AC3E}">
        <p14:creationId xmlns:p14="http://schemas.microsoft.com/office/powerpoint/2010/main" val="28725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Environnement économique (suite)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fr-FR" sz="2400" dirty="0" smtClean="0"/>
              <a:t>La croissance ralentit dans les pays émergents</a:t>
            </a:r>
          </a:p>
          <a:p>
            <a:pPr lvl="2" eaLnBrk="1" hangingPunct="1">
              <a:defRPr/>
            </a:pPr>
            <a:r>
              <a:rPr lang="fr-FR" sz="2000" dirty="0" smtClean="0"/>
              <a:t>Reprise économique dans les pays émergents en 2021 : </a:t>
            </a:r>
            <a:br>
              <a:rPr lang="fr-FR" sz="2000" dirty="0" smtClean="0"/>
            </a:br>
            <a:r>
              <a:rPr lang="fr-FR" sz="2000" dirty="0" smtClean="0"/>
              <a:t>6,8% (Vs -2,1% en 2020); croissance en 2022 : </a:t>
            </a:r>
            <a:r>
              <a:rPr lang="fr-FR" sz="2000" dirty="0" smtClean="0"/>
              <a:t>4,1%; </a:t>
            </a:r>
            <a:r>
              <a:rPr lang="fr-FR" sz="2000" dirty="0" smtClean="0"/>
              <a:t>croissance prévue en 2023 : </a:t>
            </a:r>
            <a:r>
              <a:rPr lang="fr-FR" sz="2000" dirty="0" smtClean="0"/>
              <a:t>4,1%; </a:t>
            </a:r>
            <a:r>
              <a:rPr lang="fr-FR" sz="2000" dirty="0" smtClean="0"/>
              <a:t>en 2024 : 4,1</a:t>
            </a:r>
            <a:r>
              <a:rPr lang="fr-FR" sz="2000" dirty="0" smtClean="0"/>
              <a:t>%; en 2025 : 4,1%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(Source : FMI, </a:t>
            </a:r>
            <a:r>
              <a:rPr lang="fr-FR" sz="2000" dirty="0" smtClean="0"/>
              <a:t>janvier 2024)</a:t>
            </a:r>
            <a:endParaRPr lang="fr-FR" sz="2000" dirty="0" smtClean="0"/>
          </a:p>
          <a:p>
            <a:pPr lvl="2" eaLnBrk="1" hangingPunct="1">
              <a:defRPr/>
            </a:pPr>
            <a:r>
              <a:rPr lang="fr-FR" sz="2000" dirty="0" smtClean="0"/>
              <a:t>La croissance chinoise, menacée à terme par le surinvestissement, a été forte en 2021 (+8,4%) mais a beaucoup ralenti en 2022 (3,0%) et on prévoit 5,2% pour 2023 et </a:t>
            </a:r>
            <a:r>
              <a:rPr lang="fr-FR" sz="2000" dirty="0" smtClean="0"/>
              <a:t>4,6% </a:t>
            </a:r>
            <a:r>
              <a:rPr lang="fr-FR" sz="2000" dirty="0" smtClean="0"/>
              <a:t>pour </a:t>
            </a:r>
            <a:r>
              <a:rPr lang="fr-FR" sz="2000" dirty="0" smtClean="0"/>
              <a:t>2024 et 4,1 en 2025 (Source </a:t>
            </a:r>
            <a:r>
              <a:rPr lang="fr-FR" sz="2000" dirty="0" smtClean="0"/>
              <a:t>: </a:t>
            </a:r>
            <a:r>
              <a:rPr lang="fr-FR" sz="2000" dirty="0"/>
              <a:t>FMI, </a:t>
            </a:r>
            <a:r>
              <a:rPr lang="fr-FR" sz="2000" dirty="0" smtClean="0"/>
              <a:t>janvier 2024)</a:t>
            </a:r>
            <a:endParaRPr lang="fr-FR" sz="2000" dirty="0" smtClean="0"/>
          </a:p>
          <a:p>
            <a:pPr lvl="3" eaLnBrk="1" hangingPunct="1">
              <a:defRPr/>
            </a:pPr>
            <a:r>
              <a:rPr lang="fr-FR" sz="1600" dirty="0" smtClean="0"/>
              <a:t>Note : la Chine n’avait pas connu de taux de croissance inférieurs 6% entre 1980 et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dirty="0"/>
              <a:t>Environnement économique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7924800" cy="441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fr-FR" dirty="0" smtClean="0"/>
              <a:t>Le dollar américain en hausse de 7,8% en 2022 </a:t>
            </a:r>
            <a:r>
              <a:rPr lang="fr-FR" dirty="0" smtClean="0"/>
              <a:t>a reculé de -</a:t>
            </a:r>
            <a:r>
              <a:rPr lang="fr-FR" dirty="0" smtClean="0"/>
              <a:t>2,0</a:t>
            </a:r>
            <a:r>
              <a:rPr lang="fr-FR" dirty="0" smtClean="0"/>
              <a:t>% </a:t>
            </a:r>
            <a:r>
              <a:rPr lang="fr-FR" dirty="0" smtClean="0"/>
              <a:t>en </a:t>
            </a:r>
            <a:r>
              <a:rPr lang="fr-FR" dirty="0" smtClean="0"/>
              <a:t>2023</a:t>
            </a:r>
          </a:p>
          <a:p>
            <a:pPr lvl="1" eaLnBrk="1" hangingPunct="1">
              <a:defRPr/>
            </a:pPr>
            <a:r>
              <a:rPr lang="fr-FR" dirty="0" smtClean="0"/>
              <a:t>Vs 6 devises (CAD, EUR, JPY, GBP, CHF, SEK)</a:t>
            </a:r>
          </a:p>
          <a:p>
            <a:pPr eaLnBrk="1" hangingPunct="1">
              <a:defRPr/>
            </a:pPr>
            <a:r>
              <a:rPr lang="fr-FR" dirty="0" smtClean="0"/>
              <a:t>Le CAD (Vs USD) s’est déprécié de </a:t>
            </a:r>
            <a:br>
              <a:rPr lang="fr-FR" dirty="0" smtClean="0"/>
            </a:br>
            <a:r>
              <a:rPr lang="fr-FR" dirty="0" smtClean="0"/>
              <a:t>-7,3% en 2022</a:t>
            </a:r>
            <a:r>
              <a:rPr lang="fr-FR" i="1" dirty="0"/>
              <a:t> </a:t>
            </a:r>
            <a:r>
              <a:rPr lang="fr-FR" dirty="0" smtClean="0"/>
              <a:t>et s’apprécie de </a:t>
            </a:r>
            <a:r>
              <a:rPr lang="fr-FR" dirty="0" smtClean="0"/>
              <a:t>3,0% </a:t>
            </a:r>
            <a:r>
              <a:rPr lang="fr-FR" dirty="0" smtClean="0"/>
              <a:t>en </a:t>
            </a:r>
            <a:r>
              <a:rPr lang="fr-FR" dirty="0" smtClean="0"/>
              <a:t>2023</a:t>
            </a: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Le pétrole (WTI) augmente de 6,7% en 2022 et </a:t>
            </a:r>
            <a:r>
              <a:rPr lang="fr-FR" dirty="0" smtClean="0"/>
              <a:t>diminue  </a:t>
            </a:r>
            <a:r>
              <a:rPr lang="fr-FR" dirty="0" smtClean="0"/>
              <a:t>de </a:t>
            </a:r>
            <a:r>
              <a:rPr lang="fr-FR" dirty="0" smtClean="0"/>
              <a:t>-10,7% </a:t>
            </a:r>
            <a:r>
              <a:rPr lang="fr-FR" dirty="0" smtClean="0"/>
              <a:t>en </a:t>
            </a:r>
            <a:r>
              <a:rPr lang="fr-FR" dirty="0" smtClean="0"/>
              <a:t>2023</a:t>
            </a:r>
            <a:endParaRPr lang="fr-FR" dirty="0" smtClean="0"/>
          </a:p>
          <a:p>
            <a:pPr lvl="1" eaLnBrk="1" hangingPunct="1">
              <a:defRPr/>
            </a:pPr>
            <a:r>
              <a:rPr lang="fr-FR" dirty="0" smtClean="0"/>
              <a:t>A fluctué entre 70$ et 120$ USD en 2022</a:t>
            </a:r>
          </a:p>
        </p:txBody>
      </p:sp>
    </p:spTree>
    <p:extLst>
      <p:ext uri="{BB962C8B-B14F-4D97-AF65-F5344CB8AC3E}">
        <p14:creationId xmlns:p14="http://schemas.microsoft.com/office/powerpoint/2010/main" val="12361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Environnement économique (suite)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709120"/>
          </a:xfrm>
        </p:spPr>
        <p:txBody>
          <a:bodyPr>
            <a:normAutofit fontScale="92500" lnSpcReduction="10000"/>
          </a:bodyPr>
          <a:lstStyle/>
          <a:p>
            <a:pPr marL="342900" lvl="1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</a:pPr>
            <a:r>
              <a:rPr lang="fr-FR" sz="2400" dirty="0" smtClean="0"/>
              <a:t>Les difficultés des géants chinois de l’immobilier auront-elles un effet de contagion ?</a:t>
            </a:r>
          </a:p>
          <a:p>
            <a:pPr marL="742950" lvl="2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</a:pPr>
            <a:r>
              <a:rPr lang="fr-FR" sz="2000" dirty="0" smtClean="0"/>
              <a:t>La crise de l’immobilier chinois touche maintenant les entreprises que l’on considérait les plus solides</a:t>
            </a:r>
          </a:p>
          <a:p>
            <a:pPr marL="742950" lvl="2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</a:pPr>
            <a:r>
              <a:rPr lang="fr-FR" sz="2000" dirty="0" smtClean="0"/>
              <a:t>Les autorités fiscales et monétaires chinoises multiplient les mesures de soutien pour tenter de stabiliser la situation</a:t>
            </a:r>
          </a:p>
          <a:p>
            <a:pPr marL="342900" lvl="1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</a:pPr>
            <a:r>
              <a:rPr lang="fr-FR" sz="2400" dirty="0" smtClean="0"/>
              <a:t>La Banque du Canada a rehaussé le taux directeur 5 fois entre 2017 et 2020 pour le porter à 1,75%, avant de l’abaisser à 0,25% en mars 2020</a:t>
            </a:r>
          </a:p>
          <a:p>
            <a:pPr marL="742950" lvl="2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</a:pPr>
            <a:r>
              <a:rPr lang="fr-FR" sz="2000" dirty="0" smtClean="0"/>
              <a:t>Depuis le début de 2022, la Banque du Canada a procédé à 11 hausses et le taux directeur a été fixé à 5,0% le 12 juillet </a:t>
            </a:r>
            <a:r>
              <a:rPr lang="fr-FR" sz="2000" dirty="0" smtClean="0"/>
              <a:t>2023</a:t>
            </a:r>
          </a:p>
          <a:p>
            <a:pPr marL="742950" lvl="2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</a:pPr>
            <a:r>
              <a:rPr lang="fr-FR" sz="2000" dirty="0" smtClean="0"/>
              <a:t>On prévoit au moins 3 baisses du taux directeur en 2024</a:t>
            </a: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Environnement économique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</a:pPr>
            <a:r>
              <a:rPr lang="fr-FR" sz="2400" dirty="0" smtClean="0"/>
              <a:t>La Réserve fédérale américaine a interrompu sa politique de normalisation du taux directeur en 2019; après 9 hausses entre 2015 et 2018</a:t>
            </a:r>
          </a:p>
          <a:p>
            <a:pPr marL="742950" lvl="2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</a:pPr>
            <a:r>
              <a:rPr lang="fr-FR" sz="2000" dirty="0" smtClean="0"/>
              <a:t>Taux cible depuis entre mars 2020 et mars 2022  : 0,25%</a:t>
            </a:r>
          </a:p>
          <a:p>
            <a:pPr marL="742950" lvl="2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</a:pPr>
            <a:r>
              <a:rPr lang="fr-FR" sz="2000" dirty="0" smtClean="0"/>
              <a:t>Depuis le début de 2022, la Fed a rehaussé le taux 11 fois pour le porter à 5,25%-5,5% le 26 juillet 2023</a:t>
            </a:r>
          </a:p>
          <a:p>
            <a:pPr marL="742950" lvl="2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</a:pPr>
            <a:r>
              <a:rPr lang="fr-FR" sz="2000" dirty="0" smtClean="0"/>
              <a:t>Lors de la réunion de mise à jour des 19 et 20 septembre, le taux directeur est demeuré inchangé</a:t>
            </a:r>
          </a:p>
          <a:p>
            <a:pPr marL="1200150" lvl="3" indent="-342900" eaLnBrk="1" hangingPunct="1">
              <a:lnSpc>
                <a:spcPct val="120000"/>
              </a:lnSpc>
              <a:buSzPct val="80000"/>
            </a:pPr>
            <a:r>
              <a:rPr lang="fr-FR" sz="1600" dirty="0" smtClean="0"/>
              <a:t>Le président de la FED, Jerome Powell, avertit que le taux directeur pourrait demeurer élevé pendant plus longtemps que ce à quoi s’attendent  les marchés et il n’a pas exclu que des hausses additionnelles soient </a:t>
            </a:r>
            <a:r>
              <a:rPr lang="fr-FR" sz="1600" dirty="0" smtClean="0"/>
              <a:t>nécessaires</a:t>
            </a:r>
          </a:p>
          <a:p>
            <a:pPr marL="742950" lvl="2" indent="-342900" eaLnBrk="1" hangingPunct="1">
              <a:lnSpc>
                <a:spcPct val="120000"/>
              </a:lnSpc>
              <a:buSzPct val="80000"/>
            </a:pPr>
            <a:r>
              <a:rPr lang="fr-FR" dirty="0" smtClean="0"/>
              <a:t>On prévoit au moins 3 baisse de taux en 2024</a:t>
            </a:r>
            <a:endParaRPr lang="fr-FR" dirty="0" smtClean="0"/>
          </a:p>
          <a:p>
            <a:pPr marL="342900" lvl="1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50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Environnement économique (suite)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781128"/>
          </a:xfrm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</a:pPr>
            <a:r>
              <a:rPr lang="fr-FR" sz="2400" dirty="0" smtClean="0"/>
              <a:t>Les taux d’intérêt offerts sur les placements ont été très faibles de 2010 à 2021 mais remontent depuis 2022:</a:t>
            </a:r>
          </a:p>
          <a:p>
            <a:pPr marL="742950" lvl="2" indent="-342900" eaLnBrk="1" hangingPunct="1">
              <a:buClr>
                <a:schemeClr val="hlink"/>
              </a:buClr>
              <a:buSzPct val="80000"/>
            </a:pPr>
            <a:r>
              <a:rPr lang="fr-FR" sz="2000" dirty="0" smtClean="0"/>
              <a:t>Obligation 10 ans du </a:t>
            </a:r>
            <a:r>
              <a:rPr lang="fr-FR" sz="2000" dirty="0" err="1" smtClean="0"/>
              <a:t>Gvt</a:t>
            </a:r>
            <a:r>
              <a:rPr lang="fr-FR" sz="2000" dirty="0" smtClean="0"/>
              <a:t> des États-Unis : </a:t>
            </a:r>
            <a:r>
              <a:rPr lang="fr-FR" sz="2000" dirty="0" smtClean="0"/>
              <a:t>4,02 </a:t>
            </a:r>
            <a:r>
              <a:rPr lang="fr-FR" sz="2000" dirty="0" smtClean="0"/>
              <a:t>%</a:t>
            </a:r>
          </a:p>
          <a:p>
            <a:pPr marL="742950" lvl="2" indent="-342900" eaLnBrk="1" hangingPunct="1">
              <a:buClr>
                <a:schemeClr val="hlink"/>
              </a:buClr>
              <a:buSzPct val="80000"/>
            </a:pPr>
            <a:r>
              <a:rPr lang="fr-FR" sz="2000" dirty="0" smtClean="0"/>
              <a:t>Obligation 10 ans du </a:t>
            </a:r>
            <a:r>
              <a:rPr lang="fr-FR" sz="2000" dirty="0" err="1" smtClean="0"/>
              <a:t>Gvt</a:t>
            </a:r>
            <a:r>
              <a:rPr lang="fr-FR" sz="2000" dirty="0" smtClean="0"/>
              <a:t> du Canada : </a:t>
            </a:r>
            <a:r>
              <a:rPr lang="fr-FR" sz="2000" dirty="0" smtClean="0"/>
              <a:t>3,38 </a:t>
            </a:r>
            <a:r>
              <a:rPr lang="fr-FR" sz="2000" dirty="0" smtClean="0"/>
              <a:t>%</a:t>
            </a:r>
          </a:p>
          <a:p>
            <a:pPr marL="742950" lvl="2" indent="-342900" eaLnBrk="1" hangingPunct="1">
              <a:buClr>
                <a:schemeClr val="hlink"/>
              </a:buClr>
              <a:buSzPct val="80000"/>
            </a:pPr>
            <a:r>
              <a:rPr lang="fr-FR" sz="2000" dirty="0" smtClean="0"/>
              <a:t>Allemagne : </a:t>
            </a:r>
            <a:r>
              <a:rPr lang="fr-FR" sz="2000" dirty="0" smtClean="0"/>
              <a:t>2,24</a:t>
            </a:r>
            <a:r>
              <a:rPr lang="fr-FR" sz="2000" dirty="0" smtClean="0"/>
              <a:t>%; Japon : </a:t>
            </a:r>
            <a:r>
              <a:rPr lang="fr-FR" sz="2000" dirty="0" smtClean="0"/>
              <a:t>0,66%</a:t>
            </a:r>
            <a:endParaRPr lang="fr-FR" sz="2000" dirty="0" smtClean="0"/>
          </a:p>
          <a:p>
            <a:pPr marL="342900" lvl="1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</a:pPr>
            <a:r>
              <a:rPr lang="fr-FR" sz="2400" dirty="0" smtClean="0"/>
              <a:t>Les marchés boursiers en </a:t>
            </a:r>
            <a:r>
              <a:rPr lang="fr-FR" sz="2400" dirty="0" smtClean="0"/>
              <a:t>2023 </a:t>
            </a:r>
            <a:r>
              <a:rPr lang="fr-FR" sz="2400" dirty="0" smtClean="0"/>
              <a:t>:</a:t>
            </a:r>
          </a:p>
          <a:p>
            <a:pPr marL="742950" lvl="2" indent="-342900" eaLnBrk="1" hangingPunct="1">
              <a:lnSpc>
                <a:spcPct val="120000"/>
              </a:lnSpc>
              <a:buClr>
                <a:schemeClr val="hlink"/>
              </a:buClr>
              <a:buSzPct val="80000"/>
            </a:pPr>
            <a:r>
              <a:rPr lang="fr-FR" sz="2000" dirty="0" smtClean="0"/>
              <a:t>États-Unis (SP500), </a:t>
            </a:r>
            <a:r>
              <a:rPr lang="fr-FR" sz="2000" dirty="0" smtClean="0"/>
              <a:t>+24,2%; </a:t>
            </a:r>
            <a:r>
              <a:rPr lang="fr-FR" sz="2000" dirty="0" smtClean="0"/>
              <a:t>Canada : </a:t>
            </a:r>
            <a:r>
              <a:rPr lang="fr-FR" sz="2000" dirty="0" smtClean="0"/>
              <a:t>+8,1%; </a:t>
            </a:r>
            <a:r>
              <a:rPr lang="fr-FR" sz="2000" dirty="0" smtClean="0"/>
              <a:t>, Allemagne : </a:t>
            </a:r>
            <a:r>
              <a:rPr lang="fr-FR" sz="2000" dirty="0" smtClean="0"/>
              <a:t>-+20,3</a:t>
            </a:r>
            <a:r>
              <a:rPr lang="fr-FR" sz="2000" dirty="0" smtClean="0"/>
              <a:t>%; Paris : </a:t>
            </a:r>
            <a:r>
              <a:rPr lang="fr-FR" sz="2000" dirty="0" smtClean="0"/>
              <a:t>+16,5</a:t>
            </a:r>
            <a:r>
              <a:rPr lang="fr-FR" sz="2000" dirty="0" smtClean="0"/>
              <a:t>%; Shanghai : </a:t>
            </a:r>
            <a:r>
              <a:rPr lang="fr-FR" sz="2000" dirty="0" smtClean="0"/>
              <a:t>-3,7%; </a:t>
            </a:r>
            <a:r>
              <a:rPr lang="fr-FR" sz="2000" dirty="0" smtClean="0"/>
              <a:t>Tokyo : </a:t>
            </a:r>
            <a:r>
              <a:rPr lang="fr-FR" sz="2000" dirty="0" smtClean="0"/>
              <a:t>+28,1%</a:t>
            </a:r>
            <a:endParaRPr lang="fr-FR" sz="20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732241" y="2708920"/>
            <a:ext cx="1478310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Au </a:t>
            </a:r>
            <a:r>
              <a:rPr lang="fr-CA" dirty="0" smtClean="0"/>
              <a:t>2 février 2024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1" y="116649"/>
            <a:ext cx="8201748" cy="6413348"/>
          </a:xfrm>
        </p:spPr>
      </p:pic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z="3600" dirty="0" smtClean="0"/>
          </a:p>
        </p:txBody>
      </p:sp>
      <p:sp>
        <p:nvSpPr>
          <p:cNvPr id="11267" name="ZoneTexte 4"/>
          <p:cNvSpPr txBox="1">
            <a:spLocks noChangeArrowheads="1"/>
          </p:cNvSpPr>
          <p:nvPr/>
        </p:nvSpPr>
        <p:spPr bwMode="auto">
          <a:xfrm>
            <a:off x="186712" y="6468057"/>
            <a:ext cx="41227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600" dirty="0"/>
              <a:t>Source : </a:t>
            </a:r>
            <a:r>
              <a:rPr lang="fr-CA" sz="1600" dirty="0">
                <a:hlinkClick r:id="rId3"/>
              </a:rPr>
              <a:t>http://www.tradingeconomics.com/</a:t>
            </a:r>
            <a:endParaRPr lang="fr-CA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518025" y="648343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Consulté le </a:t>
            </a:r>
            <a:r>
              <a:rPr lang="fr-CA" dirty="0" smtClean="0"/>
              <a:t>7 février 2024)</a:t>
            </a: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0" y="2708920"/>
            <a:ext cx="9036050" cy="21590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2615283" cy="1627086"/>
          </a:xfrm>
          <a:solidFill>
            <a:schemeClr val="accent1"/>
          </a:solidFill>
        </p:spPr>
        <p:txBody>
          <a:bodyPr/>
          <a:lstStyle/>
          <a:p>
            <a:r>
              <a:rPr lang="fr-CA" sz="2400" dirty="0" smtClean="0">
                <a:solidFill>
                  <a:schemeClr val="tx1"/>
                </a:solidFill>
              </a:rPr>
              <a:t>Évolution des bourses </a:t>
            </a:r>
            <a:r>
              <a:rPr lang="fr-CA" sz="2400" dirty="0" smtClean="0">
                <a:solidFill>
                  <a:schemeClr val="tx1"/>
                </a:solidFill>
              </a:rPr>
              <a:t>depuis</a:t>
            </a:r>
            <a:br>
              <a:rPr lang="fr-CA" sz="2400" dirty="0" smtClean="0">
                <a:solidFill>
                  <a:schemeClr val="tx1"/>
                </a:solidFill>
              </a:rPr>
            </a:br>
            <a:r>
              <a:rPr lang="fr-CA" sz="2400" dirty="0" smtClean="0">
                <a:solidFill>
                  <a:schemeClr val="tx1"/>
                </a:solidFill>
              </a:rPr>
              <a:t>3 </a:t>
            </a:r>
            <a:r>
              <a:rPr lang="fr-CA" sz="2400" dirty="0" smtClean="0">
                <a:solidFill>
                  <a:schemeClr val="tx1"/>
                </a:solidFill>
              </a:rPr>
              <a:t>ans</a:t>
            </a:r>
          </a:p>
        </p:txBody>
      </p:sp>
      <p:sp>
        <p:nvSpPr>
          <p:cNvPr id="12291" name="ZoneTexte 4"/>
          <p:cNvSpPr txBox="1">
            <a:spLocks noChangeArrowheads="1"/>
          </p:cNvSpPr>
          <p:nvPr/>
        </p:nvSpPr>
        <p:spPr bwMode="auto">
          <a:xfrm>
            <a:off x="107654" y="5555347"/>
            <a:ext cx="1907704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dirty="0"/>
              <a:t>Source:</a:t>
            </a:r>
            <a:br>
              <a:rPr lang="fr-CA" dirty="0"/>
            </a:br>
            <a:r>
              <a:rPr lang="fr-CA" dirty="0">
                <a:hlinkClick r:id="rId3"/>
              </a:rPr>
              <a:t>investing.com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consulté </a:t>
            </a:r>
            <a:r>
              <a:rPr lang="fr-CA" dirty="0" smtClean="0"/>
              <a:t>le </a:t>
            </a:r>
            <a:r>
              <a:rPr lang="fr-CA" dirty="0" smtClean="0"/>
              <a:t>7 février 2024</a:t>
            </a:r>
            <a:endParaRPr lang="fr-CA" dirty="0"/>
          </a:p>
        </p:txBody>
      </p:sp>
      <p:sp>
        <p:nvSpPr>
          <p:cNvPr id="12292" name="ZoneTexte 7"/>
          <p:cNvSpPr txBox="1">
            <a:spLocks noChangeArrowheads="1"/>
          </p:cNvSpPr>
          <p:nvPr/>
        </p:nvSpPr>
        <p:spPr bwMode="auto">
          <a:xfrm>
            <a:off x="97536" y="3141079"/>
            <a:ext cx="2314224" cy="23083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dirty="0" smtClean="0"/>
              <a:t>Performance positive sur la plupart des marchés depuis 3 </a:t>
            </a:r>
            <a:r>
              <a:rPr lang="fr-CA" dirty="0" smtClean="0"/>
              <a:t>ans, sauf en Chine et les petites capitalisations américaines.</a:t>
            </a:r>
            <a:endParaRPr lang="fr-CA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69" y="116632"/>
            <a:ext cx="6588224" cy="6880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i="1" dirty="0" smtClean="0"/>
              <a:t>Environnement social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Population vieillissante dans les pays industrialisés.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 smtClean="0"/>
              <a:t>La Chine connaîtra bientôt cette situation en raison de la politique de l’enfant unique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 smtClean="0"/>
              <a:t>Conséquences :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fr-FR" sz="1800" dirty="0" smtClean="0"/>
              <a:t>Augmentation des frais de santé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fr-FR" sz="1800" dirty="0" smtClean="0"/>
              <a:t>Baisse du ratio personnes en emploi/population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fr-FR" sz="1800" dirty="0" smtClean="0"/>
              <a:t>Pénurie de main d’</a:t>
            </a:r>
            <a:r>
              <a:rPr lang="fr-FR" sz="1800" dirty="0" err="1" smtClean="0"/>
              <a:t>oeuvre</a:t>
            </a:r>
            <a:endParaRPr lang="fr-FR" sz="1800" dirty="0" smtClean="0"/>
          </a:p>
          <a:p>
            <a:pPr lvl="1" eaLnBrk="1" hangingPunct="1">
              <a:lnSpc>
                <a:spcPct val="120000"/>
              </a:lnSpc>
              <a:defRPr/>
            </a:pPr>
            <a:r>
              <a:rPr lang="fr-FR" sz="2400" dirty="0" smtClean="0"/>
              <a:t>Croissance démographique importante en Inde, en Afrique, en Amérique du Sud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fr-FR" sz="2400" dirty="0" smtClean="0"/>
              <a:t>Hausse du niveau de vie dans les pays émergents depuis 25 ans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fr-FR" sz="2000" dirty="0" smtClean="0"/>
              <a:t>Chaque jour 300 000 personnes de plus sont raccordés à l’électricité et à un approvisionnement régulier en eau potable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Pour démarrer 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dirty="0" smtClean="0">
                <a:hlinkClick r:id="rId3"/>
              </a:rPr>
              <a:t>Lien vers le plan de cours</a:t>
            </a:r>
            <a:endParaRPr lang="fr-CA" dirty="0" smtClean="0"/>
          </a:p>
          <a:p>
            <a:pPr eaLnBrk="1" hangingPunct="1">
              <a:buFont typeface="Wingdings" pitchFamily="2" charset="2"/>
              <a:buNone/>
            </a:pPr>
            <a:endParaRPr lang="fr-CA" dirty="0" smtClean="0"/>
          </a:p>
          <a:p>
            <a:pPr eaLnBrk="1" hangingPunct="1"/>
            <a:r>
              <a:rPr lang="fr-CA" dirty="0" smtClean="0">
                <a:hlinkClick r:id="rId4"/>
              </a:rPr>
              <a:t>Lien vers la programmation de la session</a:t>
            </a:r>
            <a:endParaRPr lang="fr-CA" dirty="0" smtClean="0"/>
          </a:p>
          <a:p>
            <a:pPr eaLnBrk="1" hangingPunct="1"/>
            <a:endParaRPr lang="fr-CA" dirty="0" smtClean="0"/>
          </a:p>
          <a:p>
            <a:pPr eaLnBrk="1" hangingPunct="1"/>
            <a:r>
              <a:rPr lang="fr-CA" dirty="0" smtClean="0">
                <a:hlinkClick r:id="rId5"/>
              </a:rPr>
              <a:t>Lien vers la liste d’envoi de Paul Bourget</a:t>
            </a:r>
            <a:endParaRPr lang="fr-CA" dirty="0" smtClean="0"/>
          </a:p>
          <a:p>
            <a:pPr lvl="1" eaLnBrk="1" hangingPunct="1"/>
            <a:r>
              <a:rPr lang="fr-CA" dirty="0" smtClean="0"/>
              <a:t>Pour être informé de la tenue de futures activités d’éducation financière</a:t>
            </a:r>
            <a:br>
              <a:rPr lang="fr-CA" dirty="0" smtClean="0"/>
            </a:br>
            <a:endParaRPr lang="en-CA" dirty="0" smtClean="0"/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Environnement social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12776"/>
            <a:ext cx="7924800" cy="5112568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120000"/>
              </a:lnSpc>
              <a:defRPr/>
            </a:pPr>
            <a:r>
              <a:rPr lang="fr-FR" sz="2400" dirty="0"/>
              <a:t>T</a:t>
            </a:r>
            <a:r>
              <a:rPr lang="fr-FR" sz="2400" dirty="0" smtClean="0"/>
              <a:t>aux significatifs de pauvreté dans les pays développés (bien qu’en recul depuis 2015)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fr-FR" sz="2000" dirty="0" smtClean="0"/>
              <a:t>Aux USA, 11,7% de la population en 2019 (34 millions de personnes), selon le Bureau du recensement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 smtClean="0"/>
              <a:t>Au Canada, 10,1% en 2019, selon Statistique Canada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Crise des migrants en provenance du Moyen-Orient, des Caraïbes, de l’Amérique du Sud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 smtClean="0"/>
              <a:t>Touche particulièrement l’Europe et le États-Unis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 smtClean="0"/>
              <a:t>Le Canada accueille 50 000 réfugiés syriens au cours de la période 2015-2017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 smtClean="0"/>
              <a:t>Arrivée de migrants aux frontières canadiennes entre 2018 et 2019 et en 2021-2022; modification de l’entente «Tiers-pays sûr» entre le Canada et les États-Unis.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/>
              <a:t>A</a:t>
            </a:r>
            <a:r>
              <a:rPr lang="fr-FR" sz="2000" dirty="0" smtClean="0"/>
              <a:t>ctuellement 100 millions de personnes réfugiées dans le monde, un nombre qui augmentera pour des raisons économiques, politiques et environnementales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Environnement social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Mouvements populistes qui remettent en question des choix importants de politique publique dans plusieurs </a:t>
            </a:r>
            <a:r>
              <a:rPr lang="fr-FR" dirty="0" smtClean="0"/>
              <a:t>pays; </a:t>
            </a:r>
            <a:r>
              <a:rPr lang="fr-FR" dirty="0" smtClean="0"/>
              <a:t>Mouvements anti-vaccination au Canada et en Europe.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Électorat divisé aux États-Unis suite à l’élection de 2020 dont les résultat sont contesté par l’ex-président Trump; émeute au Capitole en janvier 2021</a:t>
            </a:r>
          </a:p>
        </p:txBody>
      </p:sp>
    </p:spTree>
    <p:extLst>
      <p:ext uri="{BB962C8B-B14F-4D97-AF65-F5344CB8AC3E}">
        <p14:creationId xmlns:p14="http://schemas.microsoft.com/office/powerpoint/2010/main" val="10308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Environnement technologique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fr-FR" dirty="0" smtClean="0"/>
              <a:t>Technologies de l’information</a:t>
            </a:r>
          </a:p>
          <a:p>
            <a:pPr lvl="2" eaLnBrk="1" hangingPunct="1">
              <a:defRPr/>
            </a:pPr>
            <a:r>
              <a:rPr lang="fr-FR" dirty="0" smtClean="0"/>
              <a:t>Mobilité</a:t>
            </a:r>
          </a:p>
          <a:p>
            <a:pPr lvl="2" eaLnBrk="1" hangingPunct="1">
              <a:defRPr/>
            </a:pPr>
            <a:r>
              <a:rPr lang="fr-FR" dirty="0" smtClean="0"/>
              <a:t>Stockage</a:t>
            </a:r>
          </a:p>
          <a:p>
            <a:pPr lvl="2" eaLnBrk="1" hangingPunct="1">
              <a:defRPr/>
            </a:pPr>
            <a:r>
              <a:rPr lang="fr-FR" dirty="0" smtClean="0"/>
              <a:t>Internet et applications Web</a:t>
            </a:r>
          </a:p>
          <a:p>
            <a:pPr lvl="2" eaLnBrk="1" hangingPunct="1">
              <a:defRPr/>
            </a:pPr>
            <a:r>
              <a:rPr lang="fr-FR" dirty="0" err="1" smtClean="0"/>
              <a:t>Infonuagique</a:t>
            </a:r>
            <a:endParaRPr lang="fr-FR" dirty="0" smtClean="0"/>
          </a:p>
          <a:p>
            <a:pPr lvl="2" eaLnBrk="1" hangingPunct="1">
              <a:defRPr/>
            </a:pPr>
            <a:r>
              <a:rPr lang="fr-FR" dirty="0" smtClean="0"/>
              <a:t>Internet des choses (</a:t>
            </a:r>
            <a:r>
              <a:rPr lang="fr-FR" dirty="0" err="1" smtClean="0"/>
              <a:t>IoT</a:t>
            </a:r>
            <a:r>
              <a:rPr lang="fr-FR" dirty="0" smtClean="0"/>
              <a:t> – Internet of </a:t>
            </a:r>
            <a:r>
              <a:rPr lang="fr-FR" dirty="0" err="1" smtClean="0"/>
              <a:t>things</a:t>
            </a:r>
            <a:r>
              <a:rPr lang="fr-FR" dirty="0" smtClean="0"/>
              <a:t>)</a:t>
            </a:r>
          </a:p>
          <a:p>
            <a:pPr lvl="2" eaLnBrk="1" hangingPunct="1">
              <a:defRPr/>
            </a:pPr>
            <a:r>
              <a:rPr lang="fr-FR" dirty="0" smtClean="0"/>
              <a:t>Télétravail; télémédecine; téléenseignement, </a:t>
            </a:r>
          </a:p>
          <a:p>
            <a:pPr lvl="1" eaLnBrk="1" hangingPunct="1">
              <a:defRPr/>
            </a:pPr>
            <a:r>
              <a:rPr lang="fr-FR" dirty="0" err="1" smtClean="0"/>
              <a:t>Biotech</a:t>
            </a:r>
            <a:endParaRPr lang="fr-FR" dirty="0" smtClean="0"/>
          </a:p>
          <a:p>
            <a:pPr lvl="2" eaLnBrk="1" hangingPunct="1">
              <a:defRPr/>
            </a:pPr>
            <a:r>
              <a:rPr lang="fr-FR" dirty="0" smtClean="0"/>
              <a:t>Vaccins </a:t>
            </a:r>
            <a:r>
              <a:rPr lang="fr-FR" dirty="0" err="1" smtClean="0"/>
              <a:t>mRNA</a:t>
            </a:r>
            <a:endParaRPr lang="fr-FR" dirty="0" smtClean="0"/>
          </a:p>
          <a:p>
            <a:pPr lvl="2" eaLnBrk="1" hangingPunct="1">
              <a:defRPr/>
            </a:pPr>
            <a:r>
              <a:rPr lang="fr-FR" dirty="0" smtClean="0"/>
              <a:t>Thérapie génétique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fr-FR" dirty="0" smtClean="0"/>
              <a:t>Nanotechnologies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Environnement technologique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120000"/>
              </a:lnSpc>
              <a:defRPr/>
            </a:pPr>
            <a:r>
              <a:rPr lang="fr-FR" dirty="0" smtClean="0"/>
              <a:t>Intelligence artificielle; automobiles sans conducteurs;..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fr-FR" dirty="0" smtClean="0"/>
              <a:t>Énergies renouvelables</a:t>
            </a:r>
          </a:p>
          <a:p>
            <a:pPr lvl="2" eaLnBrk="1" hangingPunct="1">
              <a:defRPr/>
            </a:pPr>
            <a:r>
              <a:rPr lang="fr-FR" dirty="0" smtClean="0"/>
              <a:t>Baisse significative du coût de production de l’énergie solaire</a:t>
            </a:r>
          </a:p>
          <a:p>
            <a:pPr lvl="1" eaLnBrk="1" hangingPunct="1">
              <a:defRPr/>
            </a:pPr>
            <a:r>
              <a:rPr lang="fr-FR" dirty="0" smtClean="0"/>
              <a:t>Économie circulaire; technologies propres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fr-FR" dirty="0" err="1" smtClean="0"/>
              <a:t>Fintech</a:t>
            </a:r>
            <a:r>
              <a:rPr lang="fr-FR" dirty="0" smtClean="0"/>
              <a:t> (technologies pour soutenir les services financiers; chaîne de blocs; monnaies digitales; crypto-monnaies)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fr-FR" dirty="0" err="1" smtClean="0"/>
              <a:t>etc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763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i="1" dirty="0" smtClean="0"/>
              <a:t>Environnement écologique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Réchauffement climatique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100" dirty="0" smtClean="0"/>
              <a:t>Phénomènes ou désastres naturels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fr-FR" sz="1600" dirty="0" smtClean="0"/>
              <a:t>Causent d’importants dommages (Harvey, Irma, …)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fr-FR" sz="1600" dirty="0" smtClean="0"/>
              <a:t>affectent négativement la production d’aliments (sécheresses et vagues de chaleurs en Russie, dans le Sud des Etats-Unis, dans l’Ouest du Canada…)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100" dirty="0" smtClean="0"/>
              <a:t>Manifestations importantes dans plusieurs pays pour exiger des actions dans la lutte aux changements climatiques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100" dirty="0" smtClean="0"/>
              <a:t>Remises en question du mode de vie (alimentation, transport, …)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100" dirty="0" smtClean="0"/>
              <a:t>3 ans pour agir selon le dernier rapport du GIEC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Diversité biologique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 smtClean="0"/>
              <a:t>Progrès lors de la COP-15 : engagement à protéger 30% du territoire d’ici 2030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Environnement écologique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Pollution de l’air, de l’eau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Épuisement des réserves et ressources les moins coûteuses à développer ou exploiter (pétrole, certains métaux, ressources marines)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 smtClean="0"/>
              <a:t>Les réserves résiduelles ont aussi une plus grande empreinte écologique (pétrole et gaz de schiste, les sables bitumineux, nouveaux développements hydro-électriques, </a:t>
            </a:r>
            <a:r>
              <a:rPr lang="fr-FR" sz="2000" dirty="0" err="1" smtClean="0"/>
              <a:t>etc</a:t>
            </a:r>
            <a:r>
              <a:rPr lang="fr-FR" sz="2000" dirty="0" smtClean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 smtClean="0"/>
              <a:t>Vifs débats sociaux dans plusieurs pays au sujet de l’extraction et du transport des matières premières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 smtClean="0"/>
              <a:t>La transition énergétique augmente l’utilisation de plusieurs métaux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fr-FR" dirty="0" smtClean="0"/>
              <a:t>Lithium, graphite, nickel, cuivre, cobalt,…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18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Le contexte particulier dans lequel nous suivrons le cours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000" b="1" i="1" dirty="0" smtClean="0"/>
              <a:t>Évolution des marchés au cours des dernières années</a:t>
            </a:r>
          </a:p>
          <a:p>
            <a:pPr eaLnBrk="1" hangingPunct="1"/>
            <a:endParaRPr lang="fr-FR" sz="2000" b="1" i="1" dirty="0" smtClean="0"/>
          </a:p>
          <a:p>
            <a:pPr eaLnBrk="1" hangingPunct="1"/>
            <a:r>
              <a:rPr lang="fr-FR" sz="2000" b="1" i="1" dirty="0" smtClean="0"/>
              <a:t>Prochaines diapositives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1592552"/>
            <a:ext cx="8503545" cy="4863628"/>
          </a:xfrm>
        </p:spPr>
      </p:pic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Obligations 10 ans, États-Unis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236296" y="6437599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6156176" y="161619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-2 pdb</a:t>
            </a: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Obligations 10 ans, Canada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5580112" y="15589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-12 </a:t>
            </a:r>
            <a:r>
              <a:rPr lang="fr-CA" b="1" dirty="0" smtClean="0"/>
              <a:t>pdb</a:t>
            </a:r>
            <a:endParaRPr lang="fr-CA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283968" y="558924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err="1" smtClean="0">
                <a:hlinkClick r:id="rId2"/>
              </a:rPr>
              <a:t>Marketwatch</a:t>
            </a:r>
            <a:endParaRPr lang="fr-CA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8633818" cy="2630558"/>
          </a:xfrm>
        </p:spPr>
      </p:pic>
    </p:spTree>
    <p:extLst>
      <p:ext uri="{BB962C8B-B14F-4D97-AF65-F5344CB8AC3E}">
        <p14:creationId xmlns:p14="http://schemas.microsoft.com/office/powerpoint/2010/main" val="24787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4308"/>
            <a:ext cx="7454974" cy="4556139"/>
          </a:xfrm>
        </p:spPr>
      </p:pic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Bons du Trésor 90 jours, États-Unis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87824" y="3493045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i="1" dirty="0" smtClean="0"/>
              <a:t>Environnement politico légal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94848" cy="470912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400" dirty="0" smtClean="0"/>
              <a:t>Canada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000" dirty="0" smtClean="0"/>
              <a:t>Gouvernements de retour au fonctionnement normal après le mode «gestion de crise» de 2020 et 2021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1600" dirty="0" smtClean="0"/>
              <a:t>La pression sur le système de santé demeure forte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1600" dirty="0" smtClean="0"/>
              <a:t>Forte préoccupation au sujet de l’ingérence étrangère (Chine et Inde</a:t>
            </a:r>
            <a:r>
              <a:rPr lang="fr-FR" sz="1600" dirty="0" smtClean="0"/>
              <a:t>)</a:t>
            </a:r>
            <a:endParaRPr lang="fr-FR" sz="1600" dirty="0" smtClean="0"/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000" dirty="0" smtClean="0"/>
              <a:t>2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 </a:t>
            </a:r>
            <a:r>
              <a:rPr lang="fr-FR" sz="2000" dirty="0" smtClean="0"/>
              <a:t>Gouvernement minoritaire Trudeau à Ottawa; électorat de plus en plus fracturé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1600" dirty="0" smtClean="0"/>
              <a:t>L’entente «Approvisionnement et confiance» entre le Parti libéral et le NPD assure la stabilité du </a:t>
            </a:r>
            <a:r>
              <a:rPr lang="fr-FR" sz="1600" dirty="0" smtClean="0"/>
              <a:t>gouvernement, en théorie jusqu’en 2025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1600" dirty="0" smtClean="0"/>
              <a:t>Le NPD a lancé un ultimatum : un programme d’assurance-médicament d’ici mars, sinon…</a:t>
            </a:r>
            <a:endParaRPr lang="fr-FR" sz="1600" dirty="0" smtClean="0"/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1600" dirty="0" smtClean="0"/>
              <a:t>Le </a:t>
            </a:r>
            <a:r>
              <a:rPr lang="fr-FR" sz="1600" dirty="0" smtClean="0"/>
              <a:t>PCC jouit d’une forte avance, selon les sondages.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000" dirty="0" smtClean="0"/>
              <a:t>Doug Ford réélu en Ontario et le gouvernement Legault facilement reporté au pouvoir en raison de la grande fragmentation du vote </a:t>
            </a:r>
            <a:r>
              <a:rPr lang="fr-FR" sz="2000" dirty="0" smtClean="0"/>
              <a:t>d’opposition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1600" dirty="0" smtClean="0"/>
              <a:t>Chute de popularité de la CAQ et remontée du PQ dabs les sondages</a:t>
            </a: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1500862"/>
            <a:ext cx="8507615" cy="505159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FNB constitués d’obligations corporatives de qualité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 rot="16200000">
            <a:off x="3157887" y="4409144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08680"/>
            <a:ext cx="8462611" cy="506622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FNB constitué d’obligations corporatives à haut risque</a:t>
            </a:r>
            <a:endParaRPr lang="fr-CA" sz="3600" dirty="0"/>
          </a:p>
        </p:txBody>
      </p:sp>
      <p:sp>
        <p:nvSpPr>
          <p:cNvPr id="7" name="ZoneTexte 6"/>
          <p:cNvSpPr txBox="1"/>
          <p:nvPr/>
        </p:nvSpPr>
        <p:spPr>
          <a:xfrm rot="16200000">
            <a:off x="135472" y="5057217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8332"/>
            <a:ext cx="8712120" cy="5142116"/>
          </a:xfrm>
        </p:spPr>
      </p:pic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Bourse de Toronto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228184" y="5445224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6603343" y="1700808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+8,1 %</a:t>
            </a:r>
            <a:endParaRPr lang="fr-C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420"/>
            <a:ext cx="8892072" cy="5198036"/>
          </a:xfrm>
        </p:spPr>
      </p:pic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Bourse de New York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52120" y="170080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+24,2%</a:t>
            </a:r>
            <a:endParaRPr lang="fr-CA" b="1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6588224" y="5085184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Bourse de Londres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08416" y="5085184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2"/>
              </a:rPr>
              <a:t>Yahoo</a:t>
            </a:r>
            <a:endParaRPr lang="fr-CA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1556792"/>
            <a:ext cx="8771772" cy="507737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" y="1304239"/>
            <a:ext cx="8897994" cy="5113564"/>
          </a:xfrm>
        </p:spPr>
      </p:pic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Bourse de Frankfort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00192" y="1304239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+20,3%</a:t>
            </a:r>
            <a:endParaRPr lang="fr-CA" b="1" dirty="0" smtClean="0"/>
          </a:p>
        </p:txBody>
      </p:sp>
      <p:sp>
        <p:nvSpPr>
          <p:cNvPr id="7" name="ZoneTexte 6"/>
          <p:cNvSpPr txBox="1"/>
          <p:nvPr/>
        </p:nvSpPr>
        <p:spPr>
          <a:xfrm rot="16200000">
            <a:off x="3807880" y="4769185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1343"/>
            <a:ext cx="8894897" cy="5350570"/>
          </a:xfrm>
        </p:spPr>
      </p:pic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Bourse de Tokyo</a:t>
            </a:r>
          </a:p>
        </p:txBody>
      </p:sp>
      <p:sp>
        <p:nvSpPr>
          <p:cNvPr id="7" name="ZoneTexte 6"/>
          <p:cNvSpPr txBox="1"/>
          <p:nvPr/>
        </p:nvSpPr>
        <p:spPr>
          <a:xfrm rot="16200000">
            <a:off x="1575632" y="3821961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5508104" y="1556792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+28,1%</a:t>
            </a: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075"/>
            <a:ext cx="8969893" cy="5341164"/>
          </a:xfrm>
        </p:spPr>
      </p:pic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Bourse de Shanghai</a:t>
            </a:r>
          </a:p>
        </p:txBody>
      </p:sp>
      <p:sp>
        <p:nvSpPr>
          <p:cNvPr id="7" name="ZoneTexte 6"/>
          <p:cNvSpPr txBox="1"/>
          <p:nvPr/>
        </p:nvSpPr>
        <p:spPr>
          <a:xfrm rot="16200000">
            <a:off x="351496" y="3689064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6372200" y="16288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-3,7%</a:t>
            </a: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638914" cy="5188617"/>
          </a:xfrm>
        </p:spPr>
      </p:pic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NASDAQ 100 (valeurs technologiques, États-Unis)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64088" y="5085184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5148064" y="1772816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+53,9%</a:t>
            </a: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Dollar américain Vs 6 autres devises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7584" y="630932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err="1" smtClean="0">
                <a:hlinkClick r:id="rId2"/>
              </a:rPr>
              <a:t>Marketwatch</a:t>
            </a:r>
            <a:endParaRPr lang="fr-CA" dirty="0"/>
          </a:p>
        </p:txBody>
      </p:sp>
      <p:sp>
        <p:nvSpPr>
          <p:cNvPr id="2" name="ZoneTexte 1"/>
          <p:cNvSpPr txBox="1"/>
          <p:nvPr/>
        </p:nvSpPr>
        <p:spPr>
          <a:xfrm>
            <a:off x="4788024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-2,0 %</a:t>
            </a:r>
            <a:endParaRPr lang="fr-CA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732240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9" y="2420888"/>
            <a:ext cx="8763711" cy="2645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Environnement politico légal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400" dirty="0" smtClean="0"/>
              <a:t>États-Unis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000" dirty="0" smtClean="0"/>
              <a:t>L’administration Biden a perdu le contrôle de la Chambre des représentants par une faible marge et maintient sa majorité au sénat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1600" dirty="0" smtClean="0"/>
              <a:t>Le parti du Président a dépassé les attentes lors des élections de mi-mandat.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1600" dirty="0" smtClean="0"/>
              <a:t>Plusieurs réalisations majeures en 2021 et 2022 ( adoption d’un plan d’infrastructures et d’un «programme de réduction de l’inflation» : environ 2000 milliards de USD; programme de soutien à l’industrie des micro-processeurs); 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000" dirty="0" smtClean="0"/>
              <a:t>Année électorale : un nouveau duel </a:t>
            </a:r>
            <a:r>
              <a:rPr lang="fr-FR" sz="2000" dirty="0" err="1" smtClean="0"/>
              <a:t>Biden-Trump</a:t>
            </a:r>
            <a:r>
              <a:rPr lang="fr-FR" sz="2000" dirty="0" smtClean="0"/>
              <a:t> hautement probable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1600" dirty="0" smtClean="0"/>
              <a:t>Les démocrates et les républicains s’accusent mutuellement de menacer la démocratie</a:t>
            </a:r>
            <a:endParaRPr lang="fr-FR" sz="1600" dirty="0" smtClean="0"/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000" dirty="0" smtClean="0"/>
              <a:t>La cour suprême rend des jugements historiques (annulation du jugement </a:t>
            </a:r>
            <a:r>
              <a:rPr lang="fr-FR" sz="2000" dirty="0" err="1" smtClean="0"/>
              <a:t>Roe</a:t>
            </a:r>
            <a:r>
              <a:rPr lang="fr-FR" sz="2000" dirty="0" smtClean="0"/>
              <a:t> v Wade, limites au pouvoir des états au sujet du port d’armes, …)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000" dirty="0" smtClean="0"/>
              <a:t>Retour au sein des organismes internationaux (Accord de Paris, OMS, )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000" dirty="0" smtClean="0"/>
              <a:t>Pivot géopolitique vers l’Asie, ce qui confronte la Chine (AUKUS)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000" dirty="0" smtClean="0"/>
              <a:t>Leadership dans la riposte G7-UE-OTAN à l’invasion russe en Ukraine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000" dirty="0" smtClean="0"/>
              <a:t>Division chez les Républicains quant au soutien à l’Ukraine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0478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Valeur du dollar canadien en USD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3568" y="5954281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2"/>
              </a:rPr>
              <a:t>Yahoo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3" y="1186250"/>
            <a:ext cx="8648977" cy="5137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8783176" cy="5039315"/>
          </a:xfrm>
        </p:spPr>
      </p:pic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Évolution du prix de l’or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5576" y="648866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err="1" smtClean="0">
                <a:hlinkClick r:id="rId3"/>
              </a:rPr>
              <a:t>Marketwatch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5944003" y="1561233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+13,1%</a:t>
            </a: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368"/>
            <a:ext cx="8955843" cy="5291478"/>
          </a:xfrm>
        </p:spPr>
      </p:pic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Pétrole brut américain (WTI)</a:t>
            </a:r>
          </a:p>
        </p:txBody>
      </p:sp>
      <p:sp>
        <p:nvSpPr>
          <p:cNvPr id="30723" name="ZoneTexte 4"/>
          <p:cNvSpPr txBox="1">
            <a:spLocks noChangeArrowheads="1"/>
          </p:cNvSpPr>
          <p:nvPr/>
        </p:nvSpPr>
        <p:spPr bwMode="auto">
          <a:xfrm>
            <a:off x="1187624" y="5229200"/>
            <a:ext cx="1693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/>
              <a:t>Source :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5076056" y="155679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-10,7</a:t>
            </a:r>
            <a:r>
              <a:rPr lang="fr-CA" b="1" dirty="0" smtClean="0"/>
              <a:t>%</a:t>
            </a: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62"/>
            <a:ext cx="8895066" cy="5247689"/>
          </a:xfrm>
        </p:spPr>
      </p:pic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Gaz naturel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20072" y="16288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-44%</a:t>
            </a:r>
            <a:endParaRPr lang="fr-CA" b="1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683568" y="4078319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82579"/>
            <a:ext cx="8731563" cy="5201641"/>
          </a:xfrm>
        </p:spPr>
      </p:pic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Maïs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24128" y="155679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-30,1%</a:t>
            </a:r>
            <a:endParaRPr lang="fr-CA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51497" y="3905088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38" y="1261823"/>
            <a:ext cx="8953024" cy="5343263"/>
          </a:xfrm>
        </p:spPr>
      </p:pic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Cuivre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76056" y="155679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2022 : </a:t>
            </a:r>
            <a:r>
              <a:rPr lang="fr-CA" b="1" dirty="0" smtClean="0"/>
              <a:t>+2,1%</a:t>
            </a:r>
            <a:endParaRPr lang="fr-CA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4005064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50622"/>
            <a:ext cx="8375151" cy="513357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Bitcoin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005064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4932040" y="1556792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2023 </a:t>
            </a:r>
            <a:r>
              <a:rPr lang="fr-CA" b="1" dirty="0" smtClean="0"/>
              <a:t>: </a:t>
            </a:r>
            <a:r>
              <a:rPr lang="fr-CA" b="1" dirty="0" smtClean="0"/>
              <a:t>+152,8%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6714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3522"/>
            <a:ext cx="8521639" cy="508444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Indice de la volatilité (VIX)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3501008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Basé sur les </a:t>
            </a:r>
            <a:r>
              <a:rPr lang="fr-CA" b="1" dirty="0" smtClean="0"/>
              <a:t>transactions d’options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portant </a:t>
            </a:r>
            <a:r>
              <a:rPr lang="fr-CA" dirty="0" smtClean="0"/>
              <a:t>sur l’indice S&amp;P 500</a:t>
            </a:r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4192712" y="3731360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Yahoo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Vos attentes 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Quelles sont vos attentes en vous inscrivant au cours</a:t>
            </a:r>
          </a:p>
          <a:p>
            <a:pPr lvl="1" eaLnBrk="1" hangingPunct="1"/>
            <a:r>
              <a:rPr lang="fr-FR" i="1" smtClean="0"/>
              <a:t>Introduction au placement</a:t>
            </a:r>
          </a:p>
          <a:p>
            <a:pPr lvl="1" eaLnBrk="1" hangingPunct="1"/>
            <a:r>
              <a:rPr lang="fr-FR" i="1" smtClean="0"/>
              <a:t>Participer à des échanges et discussions</a:t>
            </a:r>
          </a:p>
          <a:p>
            <a:pPr lvl="1" eaLnBrk="1" hangingPunct="1"/>
            <a:r>
              <a:rPr lang="fr-FR" i="1" smtClean="0"/>
              <a:t>Formaliser des connaissances pratiques</a:t>
            </a:r>
          </a:p>
          <a:p>
            <a:pPr lvl="1" eaLnBrk="1" hangingPunct="1"/>
            <a:r>
              <a:rPr lang="fr-FR" i="1" smtClean="0"/>
              <a:t>Autres attentes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/>
              <a:t>Environnement politico-légal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12776"/>
            <a:ext cx="7924800" cy="478112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3000" dirty="0" smtClean="0"/>
              <a:t>Europe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300" dirty="0" smtClean="0"/>
              <a:t>Renforcement du fédéralisme européen en réaction à la pandémie, au </a:t>
            </a:r>
            <a:r>
              <a:rPr lang="fr-FR" sz="2300" dirty="0" err="1" smtClean="0"/>
              <a:t>Brexit</a:t>
            </a:r>
            <a:r>
              <a:rPr lang="fr-FR" sz="2300" dirty="0" smtClean="0"/>
              <a:t>; la guerre en Ukraine resserre davantage l’UE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1900" dirty="0" smtClean="0"/>
              <a:t>Forts mouvements populistes dans plusieurs pays (France, Italie, Allemagne, Pologne, Pays-Bas,…)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300" dirty="0" smtClean="0"/>
              <a:t>Royaume–Unis hors de l’UE; nouvelle politique de défense en Allemagne; Macron reporté au pouvoir en France mais son parti perd le contrôle de l’Assemblée législative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3000" dirty="0"/>
              <a:t>Asie 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300" dirty="0"/>
              <a:t>Japon : </a:t>
            </a:r>
            <a:r>
              <a:rPr lang="fr-FR" sz="2300" dirty="0" smtClean="0"/>
              <a:t>3 </a:t>
            </a:r>
            <a:r>
              <a:rPr lang="fr-FR" sz="2300" dirty="0" smtClean="0"/>
              <a:t>ans après le départ de </a:t>
            </a:r>
            <a:r>
              <a:rPr lang="fr-FR" sz="2300" dirty="0" err="1" smtClean="0"/>
              <a:t>Shinzo</a:t>
            </a:r>
            <a:r>
              <a:rPr lang="fr-FR" sz="2300" dirty="0" smtClean="0"/>
              <a:t> Abe (assassiné en juillet 2022), le Parti libéral démocratique (dominant depuis 1945) demeure tiraillé au sujet de sa succession, mais sans remettre en cause ses politiques</a:t>
            </a:r>
            <a:endParaRPr lang="fr-FR" sz="2300" dirty="0"/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600" dirty="0"/>
              <a:t>Chine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200" dirty="0"/>
              <a:t>politique de fermeté au sujet de Hong Kong, Taiwan, la Mer de </a:t>
            </a:r>
            <a:r>
              <a:rPr lang="fr-FR" sz="2200" dirty="0" smtClean="0"/>
              <a:t>Chine</a:t>
            </a:r>
            <a:r>
              <a:rPr lang="fr-FR" sz="2200" dirty="0"/>
              <a:t>. </a:t>
            </a:r>
            <a:r>
              <a:rPr lang="fr-FR" sz="2200" dirty="0" smtClean="0"/>
              <a:t>Mise </a:t>
            </a:r>
            <a:r>
              <a:rPr lang="fr-FR" sz="2200" dirty="0"/>
              <a:t>au pas de plusieurs secteurs économique : technologie, éducation, immobilier  (Politique de «prospérité commune</a:t>
            </a:r>
            <a:r>
              <a:rPr lang="fr-FR" sz="2200" dirty="0" smtClean="0"/>
              <a:t>»)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200" dirty="0" smtClean="0"/>
              <a:t>Pacte de soutien «sans limite» avec la Russie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200" dirty="0" smtClean="0"/>
              <a:t>Xi Jinping reconduit dans ses fonctions au Congrès du Parti communiste chinois en octobre (ce qui a demandé un amendement à la limite de 2 mandats)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199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Environnement politico-légal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dirty="0" smtClean="0"/>
              <a:t>Déficits budgétaires </a:t>
            </a:r>
            <a:r>
              <a:rPr lang="fr-FR" dirty="0" smtClean="0"/>
              <a:t>presque tous </a:t>
            </a:r>
            <a:r>
              <a:rPr lang="fr-FR" dirty="0" smtClean="0"/>
              <a:t>les pays;</a:t>
            </a:r>
            <a:endParaRPr lang="fr-FR" sz="2900" dirty="0" smtClean="0"/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800" dirty="0" smtClean="0"/>
              <a:t>Déficits records occasionnés par les mesures de soutien pour soutenir les économies frappés par la pandémie</a:t>
            </a:r>
          </a:p>
          <a:p>
            <a:pPr rtl="0" eaLnBrk="1" fontAlgn="base" hangingPunct="1"/>
            <a:r>
              <a:rPr lang="fr-FR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Loi </a:t>
            </a:r>
            <a:r>
              <a:rPr lang="fr-FR" sz="3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Dodd</a:t>
            </a:r>
            <a:r>
              <a:rPr lang="fr-FR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-Frank encadrant le secteur financier aux USA; Comité pour la supervision bancaire de Bâle (Bâle III)</a:t>
            </a:r>
            <a:endParaRPr lang="fr-CA" sz="3200" dirty="0" smtClean="0">
              <a:effectLst/>
            </a:endParaRPr>
          </a:p>
          <a:p>
            <a:pPr lvl="1" eaLnBrk="1" hangingPunct="1"/>
            <a:r>
              <a:rPr lang="fr-FR" sz="28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Dodd</a:t>
            </a:r>
            <a:r>
              <a:rPr lang="fr-FR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-Frank restreint les opérations des banques sur les marchés financiers et de denrées (USA); impose des obligations fiduciaires aux courtiers vis-à-vis leurs clients</a:t>
            </a:r>
            <a:endParaRPr lang="fr-CA" dirty="0" smtClean="0">
              <a:effectLst/>
            </a:endParaRPr>
          </a:p>
          <a:p>
            <a:pPr lvl="1" eaLnBrk="1" hangingPunct="1"/>
            <a:r>
              <a:rPr lang="fr-FR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Resserrement des exigences de capitalisation pour les banques (Bâle III)</a:t>
            </a:r>
            <a:endParaRPr lang="fr-CA" dirty="0" smtClean="0">
              <a:effectLst/>
            </a:endParaRP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endParaRPr lang="fr-FR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dirty="0"/>
              <a:t>Environnement politico-légal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dirty="0"/>
              <a:t>Tensions géopolitiques </a:t>
            </a:r>
            <a:r>
              <a:rPr lang="fr-FR" dirty="0" smtClean="0"/>
              <a:t>exacerbées par la guerre en </a:t>
            </a:r>
            <a:r>
              <a:rPr lang="fr-FR" dirty="0" smtClean="0"/>
              <a:t>Ukraine, et ravivées par la guerre Israël-Hamas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dirty="0" smtClean="0"/>
              <a:t>USA-Iran, USA-Corée du Nord; Syrie, Irak, Libye, </a:t>
            </a:r>
            <a:r>
              <a:rPr lang="fr-FR" dirty="0" err="1" smtClean="0"/>
              <a:t>Yemen</a:t>
            </a:r>
            <a:r>
              <a:rPr lang="fr-FR" dirty="0" smtClean="0"/>
              <a:t>, Mer de Chine (Japon, Chine, Philippines, Vietnam, </a:t>
            </a:r>
            <a:r>
              <a:rPr lang="fr-FR" b="1" dirty="0" smtClean="0"/>
              <a:t>Taiwan</a:t>
            </a:r>
            <a:r>
              <a:rPr lang="fr-FR" dirty="0" smtClean="0"/>
              <a:t>), Venezuela - Autres pays de la région, Turquie-Grèce. </a:t>
            </a:r>
            <a:r>
              <a:rPr lang="fr-FR" b="1" dirty="0" smtClean="0"/>
              <a:t>Russie-Ukraine, </a:t>
            </a:r>
            <a:r>
              <a:rPr lang="fr-FR" b="1" dirty="0"/>
              <a:t>Israël-Hamas</a:t>
            </a:r>
            <a:r>
              <a:rPr lang="fr-FR" dirty="0"/>
              <a:t>, Soudan</a:t>
            </a:r>
            <a:endParaRPr lang="fr-FR" dirty="0" smtClean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dirty="0" smtClean="0"/>
              <a:t>Révoltes </a:t>
            </a:r>
            <a:r>
              <a:rPr lang="fr-FR" dirty="0"/>
              <a:t>populaires </a:t>
            </a:r>
            <a:r>
              <a:rPr lang="fr-FR" dirty="0" smtClean="0"/>
              <a:t>récentes : France </a:t>
            </a:r>
            <a:r>
              <a:rPr lang="fr-FR" dirty="0" smtClean="0"/>
              <a:t>(les agriculteurs, les </a:t>
            </a:r>
            <a:r>
              <a:rPr lang="fr-FR" dirty="0" smtClean="0"/>
              <a:t>retraites</a:t>
            </a:r>
            <a:r>
              <a:rPr lang="fr-FR" dirty="0" smtClean="0"/>
              <a:t>), </a:t>
            </a:r>
            <a:r>
              <a:rPr lang="fr-FR" dirty="0" smtClean="0"/>
              <a:t>Iran, </a:t>
            </a:r>
            <a:r>
              <a:rPr lang="fr-FR" dirty="0"/>
              <a:t>Iraq, Haïti, </a:t>
            </a:r>
            <a:r>
              <a:rPr lang="fr-FR" dirty="0" smtClean="0"/>
              <a:t>Pérou, Brésil, …</a:t>
            </a:r>
          </a:p>
        </p:txBody>
      </p:sp>
    </p:spTree>
    <p:extLst>
      <p:ext uri="{BB962C8B-B14F-4D97-AF65-F5344CB8AC3E}">
        <p14:creationId xmlns:p14="http://schemas.microsoft.com/office/powerpoint/2010/main" val="2650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/>
              <a:t>Environnement politico-légal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dirty="0" smtClean="0"/>
              <a:t>Accord entre les États-Unis, le Royaume Uni et L’Australie</a:t>
            </a:r>
          </a:p>
          <a:p>
            <a:pPr lvl="1"/>
            <a:r>
              <a:rPr lang="fr-CA" sz="2900" dirty="0" smtClean="0"/>
              <a:t>Équiper l’Australie de sous-marins à propulsion nucléaire</a:t>
            </a:r>
          </a:p>
          <a:p>
            <a:pPr lvl="1"/>
            <a:r>
              <a:rPr lang="fr-CA" sz="2900" dirty="0" smtClean="0"/>
              <a:t>Provoque des tensions au sein de l’OTAN</a:t>
            </a:r>
          </a:p>
          <a:p>
            <a:pPr lvl="2"/>
            <a:r>
              <a:rPr lang="fr-CA" sz="2900" dirty="0" smtClean="0"/>
              <a:t>L’Australie annule un contrat de 56 milliards d’euros avec la France</a:t>
            </a:r>
          </a:p>
          <a:p>
            <a:pPr lvl="1"/>
            <a:r>
              <a:rPr lang="fr-CA" sz="2900" dirty="0" smtClean="0"/>
              <a:t>… et chez les alliés anglo-saxons</a:t>
            </a:r>
          </a:p>
          <a:p>
            <a:pPr lvl="2"/>
            <a:r>
              <a:rPr lang="fr-CA" sz="2900" dirty="0" smtClean="0"/>
              <a:t>Le Canada et la Nouvelle-Zélande n’ont pas été invités à se joindre</a:t>
            </a:r>
          </a:p>
          <a:p>
            <a:r>
              <a:rPr lang="fr-CA" sz="3700" dirty="0" smtClean="0"/>
              <a:t>La Russie envahit l’Ukraine en février 2022</a:t>
            </a:r>
          </a:p>
          <a:p>
            <a:pPr lvl="1"/>
            <a:r>
              <a:rPr lang="fr-CA" sz="3300" dirty="0" smtClean="0"/>
              <a:t>Bras de fer entre la Russie et l’Occident</a:t>
            </a:r>
          </a:p>
          <a:p>
            <a:pPr lvl="2"/>
            <a:r>
              <a:rPr lang="fr-CA" sz="2900" dirty="0" smtClean="0"/>
              <a:t>Enjeux : solidarité au sein de l’OTAN, de l’Europe; influence (militaire et économique) des É-U dans le monde</a:t>
            </a:r>
          </a:p>
          <a:p>
            <a:pPr lvl="1"/>
            <a:r>
              <a:rPr lang="fr-CA" sz="3300" dirty="0" smtClean="0"/>
              <a:t>La Russie occupe environ 20% du territoire ukrainien mais l’Ukraine a mené une contre-offensive victorieuse au cours de l’automne 2022 et </a:t>
            </a:r>
            <a:r>
              <a:rPr lang="fr-CA" sz="3300" dirty="0" smtClean="0"/>
              <a:t>en a mené une autre, plus difficile</a:t>
            </a:r>
            <a:r>
              <a:rPr lang="fr-CA" sz="3300" dirty="0" smtClean="0"/>
              <a:t>, en 2023</a:t>
            </a:r>
            <a:endParaRPr lang="fr-CA" sz="3300" dirty="0" smtClean="0"/>
          </a:p>
        </p:txBody>
      </p:sp>
    </p:spTree>
    <p:extLst>
      <p:ext uri="{BB962C8B-B14F-4D97-AF65-F5344CB8AC3E}">
        <p14:creationId xmlns:p14="http://schemas.microsoft.com/office/powerpoint/2010/main" val="3817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i="1" dirty="0" smtClean="0"/>
              <a:t>Environnement économique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924800" cy="4465637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fr-FR" sz="2400" dirty="0" smtClean="0"/>
              <a:t>La croissance économique dans les pays industrialisés, généralement faible depuis la Grande Récession de 2008-2009, se transforme en décroissance en 2020, rebondit en 2021 et 2022, puis fléchit en </a:t>
            </a:r>
            <a:r>
              <a:rPr lang="fr-FR" sz="2400" dirty="0" smtClean="0"/>
              <a:t>2023, 2024 et 2025</a:t>
            </a:r>
            <a:endParaRPr lang="fr-FR" sz="2400" dirty="0" smtClean="0"/>
          </a:p>
          <a:p>
            <a:pPr lvl="2" eaLnBrk="1" hangingPunct="1">
              <a:defRPr/>
            </a:pPr>
            <a:r>
              <a:rPr lang="fr-FR" sz="2000" dirty="0" smtClean="0"/>
              <a:t>Croissance </a:t>
            </a:r>
            <a:r>
              <a:rPr lang="fr-FR" sz="2000" dirty="0"/>
              <a:t>réelle du PIB </a:t>
            </a:r>
            <a:r>
              <a:rPr lang="fr-FR" sz="2000" dirty="0" smtClean="0"/>
              <a:t>2023 </a:t>
            </a:r>
            <a:r>
              <a:rPr lang="fr-FR" sz="2000" dirty="0" smtClean="0"/>
              <a:t>: Canada, </a:t>
            </a:r>
            <a:r>
              <a:rPr lang="fr-FR" sz="2000" dirty="0" smtClean="0"/>
              <a:t>1,1%; </a:t>
            </a:r>
            <a:r>
              <a:rPr lang="fr-FR" sz="2000" dirty="0" smtClean="0"/>
              <a:t>USA, </a:t>
            </a:r>
            <a:r>
              <a:rPr lang="fr-FR" sz="2000" dirty="0" smtClean="0"/>
              <a:t>2,5%; </a:t>
            </a:r>
            <a:r>
              <a:rPr lang="fr-FR" sz="2000" dirty="0" smtClean="0"/>
              <a:t>zone euro, </a:t>
            </a:r>
            <a:r>
              <a:rPr lang="fr-FR" sz="2000" dirty="0" smtClean="0"/>
              <a:t>0,5%; </a:t>
            </a:r>
            <a:r>
              <a:rPr lang="fr-FR" sz="2000" dirty="0" smtClean="0"/>
              <a:t>Monde, </a:t>
            </a:r>
            <a:r>
              <a:rPr lang="fr-FR" sz="2000" dirty="0" smtClean="0"/>
              <a:t>3,1%</a:t>
            </a:r>
            <a:endParaRPr lang="fr-FR" sz="2000" dirty="0" smtClean="0"/>
          </a:p>
          <a:p>
            <a:pPr lvl="2" eaLnBrk="1" hangingPunct="1">
              <a:defRPr/>
            </a:pPr>
            <a:r>
              <a:rPr lang="fr-FR" sz="2000" dirty="0"/>
              <a:t>Prédictions de l’OCDE pour </a:t>
            </a:r>
            <a:r>
              <a:rPr lang="fr-FR" sz="2000" dirty="0" smtClean="0"/>
              <a:t>2024 </a:t>
            </a:r>
            <a:r>
              <a:rPr lang="fr-FR" sz="2000" dirty="0"/>
              <a:t>: Canada, </a:t>
            </a:r>
            <a:r>
              <a:rPr lang="fr-FR" sz="2000" dirty="0" smtClean="0"/>
              <a:t>0,9%; </a:t>
            </a:r>
            <a:r>
              <a:rPr lang="fr-FR" sz="2000" dirty="0"/>
              <a:t>USA, </a:t>
            </a:r>
            <a:r>
              <a:rPr lang="fr-FR" sz="2000" dirty="0" smtClean="0"/>
              <a:t>2,1%; </a:t>
            </a:r>
            <a:r>
              <a:rPr lang="fr-FR" sz="2000" dirty="0"/>
              <a:t>zone euro, </a:t>
            </a:r>
            <a:r>
              <a:rPr lang="fr-FR" sz="2000" dirty="0" smtClean="0"/>
              <a:t>0,6%; </a:t>
            </a:r>
            <a:r>
              <a:rPr lang="fr-FR" sz="2000" dirty="0"/>
              <a:t>Monde, </a:t>
            </a:r>
            <a:r>
              <a:rPr lang="fr-FR" sz="2000" dirty="0" smtClean="0"/>
              <a:t>2,9%</a:t>
            </a:r>
            <a:endParaRPr lang="fr-FR" sz="2000" dirty="0" smtClean="0"/>
          </a:p>
          <a:p>
            <a:pPr lvl="2" eaLnBrk="1" hangingPunct="1">
              <a:defRPr/>
            </a:pPr>
            <a:r>
              <a:rPr lang="fr-FR" sz="2000" dirty="0" smtClean="0"/>
              <a:t>Prévision de l’OCDE pour </a:t>
            </a:r>
            <a:r>
              <a:rPr lang="fr-FR" sz="2000" dirty="0" smtClean="0"/>
              <a:t>2025 </a:t>
            </a:r>
            <a:r>
              <a:rPr lang="fr-FR" sz="2000" dirty="0" smtClean="0"/>
              <a:t>: </a:t>
            </a:r>
            <a:r>
              <a:rPr lang="fr-FR" sz="2000" dirty="0"/>
              <a:t>Canada, </a:t>
            </a:r>
            <a:r>
              <a:rPr lang="fr-FR" sz="2000" dirty="0" smtClean="0"/>
              <a:t>1,9%; </a:t>
            </a:r>
            <a:r>
              <a:rPr lang="fr-FR" sz="2000" dirty="0"/>
              <a:t>USA, </a:t>
            </a:r>
            <a:r>
              <a:rPr lang="fr-FR" sz="2000" dirty="0" smtClean="0"/>
              <a:t>1,7%; </a:t>
            </a:r>
            <a:r>
              <a:rPr lang="fr-FR" sz="2000" dirty="0"/>
              <a:t>zone euro, </a:t>
            </a:r>
            <a:r>
              <a:rPr lang="fr-FR" sz="2000" dirty="0" smtClean="0"/>
              <a:t>1,3%; </a:t>
            </a:r>
            <a:r>
              <a:rPr lang="fr-FR" sz="2000" dirty="0"/>
              <a:t>Monde, </a:t>
            </a:r>
            <a:r>
              <a:rPr lang="fr-FR" sz="2000" dirty="0" smtClean="0"/>
              <a:t>3,0%</a:t>
            </a:r>
            <a:endParaRPr lang="fr-FR" sz="2000" dirty="0"/>
          </a:p>
          <a:p>
            <a:pPr lvl="2" eaLnBrk="1" hangingPunct="1">
              <a:defRPr/>
            </a:pPr>
            <a:endParaRPr lang="fr-FR" sz="20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1403648" y="5661248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OCDE, </a:t>
            </a:r>
            <a:r>
              <a:rPr lang="fr-CA" dirty="0" smtClean="0"/>
              <a:t>Février 2024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162&quot;&gt;&lt;object type=&quot;3&quot; unique_id=&quot;10163&quot;&gt;&lt;property id=&quot;20148&quot; value=&quot;5&quot;/&gt;&lt;property id=&quot;20300&quot; value=&quot;Slide 1 - &amp;quot;Placement&amp;quot;&quot;/&gt;&lt;property id=&quot;20307&quot; value=&quot;256&quot;/&gt;&lt;/object&gt;&lt;object type=&quot;3&quot; unique_id=&quot;10164&quot;&gt;&lt;property id=&quot;20148&quot; value=&quot;5&quot;/&gt;&lt;property id=&quot;20300&quot; value=&quot;Slide 36 - &amp;quot;Vos attentes ?&amp;quot;&quot;/&gt;&lt;property id=&quot;20307&quot; value=&quot;262&quot;/&gt;&lt;/object&gt;&lt;object type=&quot;3&quot; unique_id=&quot;10165&quot;&gt;&lt;property id=&quot;20148&quot; value=&quot;5&quot;/&gt;&lt;property id=&quot;20300&quot; value=&quot;Slide 2 - &amp;quot;Pour démarrer !&amp;quot;&quot;/&gt;&lt;property id=&quot;20307&quot; value=&quot;264&quot;/&gt;&lt;/object&gt;&lt;object type=&quot;3&quot; unique_id=&quot;10169&quot;&gt;&lt;property id=&quot;20148&quot; value=&quot;5&quot;/&gt;&lt;property id=&quot;20300&quot; value=&quot;Slide 13 - &amp;quot;Environnement technologique&amp;quot;&quot;/&gt;&lt;property id=&quot;20307&quot; value=&quot;270&quot;/&gt;&lt;/object&gt;&lt;object type=&quot;3&quot; unique_id=&quot;10170&quot;&gt;&lt;property id=&quot;20148&quot; value=&quot;5&quot;/&gt;&lt;property id=&quot;20300&quot; value=&quot;Slide 14 - &amp;quot;Environnement écologique&amp;quot;&quot;/&gt;&lt;property id=&quot;20307&quot; value=&quot;271&quot;/&gt;&lt;/object&gt;&lt;object type=&quot;3&quot; unique_id=&quot;10171&quot;&gt;&lt;property id=&quot;20148&quot; value=&quot;5&quot;/&gt;&lt;property id=&quot;20300&quot; value=&quot;Slide 15 - &amp;quot;Le contexte particulier dans lequel nous suivrons le cours&amp;quot;&quot;/&gt;&lt;property id=&quot;20307&quot; value=&quot;266&quot;/&gt;&lt;/object&gt;&lt;object type=&quot;3&quot; unique_id=&quot;10304&quot;&gt;&lt;property id=&quot;20148&quot; value=&quot;5&quot;/&gt;&lt;property id=&quot;20300&quot; value=&quot;Slide 3 - &amp;quot;Environnement politico légal&amp;quot;&quot;/&gt;&lt;property id=&quot;20307&quot; value=&quot;272&quot;/&gt;&lt;/object&gt;&lt;object type=&quot;3&quot; unique_id=&quot;10471&quot;&gt;&lt;property id=&quot;20148&quot; value=&quot;5&quot;/&gt;&lt;property id=&quot;20300&quot; value=&quot;Slide 5 - &amp;quot;Environnement économique&amp;quot;&quot;/&gt;&lt;property id=&quot;20307&quot; value=&quot;276&quot;/&gt;&lt;/object&gt;&lt;object type=&quot;3&quot; unique_id=&quot;10472&quot;&gt;&lt;property id=&quot;20148&quot; value=&quot;5&quot;/&gt;&lt;property id=&quot;20300&quot; value=&quot;Slide 7 - &amp;quot;Environnement économique (suite)&amp;quot;&quot;/&gt;&lt;property id=&quot;20307&quot; value=&quot;277&quot;/&gt;&lt;/object&gt;&lt;object type=&quot;3&quot; unique_id=&quot;10473&quot;&gt;&lt;property id=&quot;20148&quot; value=&quot;5&quot;/&gt;&lt;property id=&quot;20300&quot; value=&quot;Slide 11 - &amp;quot;Environnement social&amp;quot;&quot;/&gt;&lt;property id=&quot;20307&quot; value=&quot;278&quot;/&gt;&lt;/object&gt;&lt;object type=&quot;3&quot; unique_id=&quot;10817&quot;&gt;&lt;property id=&quot;20148&quot; value=&quot;5&quot;/&gt;&lt;property id=&quot;20300&quot; value=&quot;Slide 9 - &amp;quot;Indicateurs économiques – jan 2020&amp;quot;&quot;/&gt;&lt;property id=&quot;20307&quot; value=&quot;279&quot;/&gt;&lt;/object&gt;&lt;object type=&quot;3&quot; unique_id=&quot;10858&quot;&gt;&lt;property id=&quot;20148&quot; value=&quot;5&quot;/&gt;&lt;property id=&quot;20300&quot; value=&quot;Slide 10 - &amp;quot;Évolution des bourses depuis 3 ans&amp;quot;&quot;/&gt;&lt;property id=&quot;20307&quot; value=&quot;280&quot;/&gt;&lt;/object&gt;&lt;object type=&quot;3&quot; unique_id=&quot;11098&quot;&gt;&lt;property id=&quot;20148&quot; value=&quot;5&quot;/&gt;&lt;property id=&quot;20300&quot; value=&quot;Slide 4 - &amp;quot;Environnement politico-légal (suite)&amp;quot;&quot;/&gt;&lt;property id=&quot;20307&quot; value=&quot;281&quot;/&gt;&lt;/object&gt;&lt;object type=&quot;3&quot; unique_id=&quot;11174&quot;&gt;&lt;property id=&quot;20148&quot; value=&quot;5&quot;/&gt;&lt;property id=&quot;20300&quot; value=&quot;Slide 6 - &amp;quot;Environnement économique (suite)&amp;quot;&quot;/&gt;&lt;property id=&quot;20307&quot; value=&quot;282&quot;/&gt;&lt;/object&gt;&lt;object type=&quot;3&quot; unique_id=&quot;11255&quot;&gt;&lt;property id=&quot;20148&quot; value=&quot;5&quot;/&gt;&lt;property id=&quot;20300&quot; value=&quot;Slide 8 - &amp;quot;Environnement économique (suite)&amp;quot;&quot;/&gt;&lt;property id=&quot;20307&quot; value=&quot;284&quot;/&gt;&lt;/object&gt;&lt;object type=&quot;3&quot; unique_id=&quot;11256&quot;&gt;&lt;property id=&quot;20148&quot; value=&quot;5&quot;/&gt;&lt;property id=&quot;20300&quot; value=&quot;Slide 12 - &amp;quot;Environnement social (suite)&amp;quot;&quot;/&gt;&lt;property id=&quot;20307&quot; value=&quot;285&quot;/&gt;&lt;/object&gt;&lt;object type=&quot;3&quot; unique_id=&quot;32218&quot;&gt;&lt;property id=&quot;20148&quot; value=&quot;5&quot;/&gt;&lt;property id=&quot;20300&quot; value=&quot;Slide 21 - &amp;quot;Bourse de Toronto&amp;quot;&quot;/&gt;&lt;property id=&quot;20307&quot; value=&quot;286&quot;/&gt;&lt;/object&gt;&lt;object type=&quot;3&quot; unique_id=&quot;32219&quot;&gt;&lt;property id=&quot;20148&quot; value=&quot;5&quot;/&gt;&lt;property id=&quot;20300&quot; value=&quot;Slide 22 - &amp;quot;Bourse de New York&amp;quot;&quot;/&gt;&lt;property id=&quot;20307&quot; value=&quot;287&quot;/&gt;&lt;/object&gt;&lt;object type=&quot;3&quot; unique_id=&quot;32220&quot;&gt;&lt;property id=&quot;20148&quot; value=&quot;5&quot;/&gt;&lt;property id=&quot;20300&quot; value=&quot;Slide 23 - &amp;quot;Bourse de Londres&amp;quot;&quot;/&gt;&lt;property id=&quot;20307&quot; value=&quot;288&quot;/&gt;&lt;/object&gt;&lt;object type=&quot;3&quot; unique_id=&quot;32221&quot;&gt;&lt;property id=&quot;20148&quot; value=&quot;5&quot;/&gt;&lt;property id=&quot;20300&quot; value=&quot;Slide 26 - &amp;quot;Bourse de Shanghai&amp;quot;&quot;/&gt;&lt;property id=&quot;20307&quot; value=&quot;289&quot;/&gt;&lt;/object&gt;&lt;object type=&quot;3&quot; unique_id=&quot;32222&quot;&gt;&lt;property id=&quot;20148&quot; value=&quot;5&quot;/&gt;&lt;property id=&quot;20300&quot; value=&quot;Slide 27 - &amp;quot;NASDAQ 100 (valeurs technologiques, États-Unis)&amp;quot;&quot;/&gt;&lt;property id=&quot;20307&quot; value=&quot;290&quot;/&gt;&lt;/object&gt;&lt;object type=&quot;3&quot; unique_id=&quot;32223&quot;&gt;&lt;property id=&quot;20148&quot; value=&quot;5&quot;/&gt;&lt;property id=&quot;20300&quot; value=&quot;Slide 16 - &amp;quot;Obligations 10 ans, États-Unis&amp;quot;&quot;/&gt;&lt;property id=&quot;20307&quot; value=&quot;291&quot;/&gt;&lt;/object&gt;&lt;object type=&quot;3&quot; unique_id=&quot;32224&quot;&gt;&lt;property id=&quot;20148&quot; value=&quot;5&quot;/&gt;&lt;property id=&quot;20300&quot; value=&quot;Slide 18 - &amp;quot;Bons du Trésor 90 jours, États-Unis&amp;quot;&quot;/&gt;&lt;property id=&quot;20307&quot; value=&quot;292&quot;/&gt;&lt;/object&gt;&lt;object type=&quot;3&quot; unique_id=&quot;32225&quot;&gt;&lt;property id=&quot;20148&quot; value=&quot;5&quot;/&gt;&lt;property id=&quot;20300&quot; value=&quot;Slide 28 - &amp;quot;Dollar américain Vs 6 autres devises&amp;quot;&quot;/&gt;&lt;property id=&quot;20307&quot; value=&quot;293&quot;/&gt;&lt;/object&gt;&lt;object type=&quot;3&quot; unique_id=&quot;32226&quot;&gt;&lt;property id=&quot;20148&quot; value=&quot;5&quot;/&gt;&lt;property id=&quot;20300&quot; value=&quot;Slide 29 - &amp;quot;Valeur du dollar canadien en USD&amp;quot;&quot;/&gt;&lt;property id=&quot;20307&quot; value=&quot;294&quot;/&gt;&lt;/object&gt;&lt;object type=&quot;3&quot; unique_id=&quot;32227&quot;&gt;&lt;property id=&quot;20148&quot; value=&quot;5&quot;/&gt;&lt;property id=&quot;20300&quot; value=&quot;Slide 30 - &amp;quot;Évolution du prix de l’or&amp;quot;&quot;/&gt;&lt;property id=&quot;20307&quot; value=&quot;295&quot;/&gt;&lt;/object&gt;&lt;object type=&quot;3&quot; unique_id=&quot;32228&quot;&gt;&lt;property id=&quot;20148&quot; value=&quot;5&quot;/&gt;&lt;property id=&quot;20300&quot; value=&quot;Slide 31 - &amp;quot;Pétrole brut américain (WTI)&amp;quot;&quot;/&gt;&lt;property id=&quot;20307&quot; value=&quot;296&quot;/&gt;&lt;/object&gt;&lt;object type=&quot;3&quot; unique_id=&quot;32229&quot;&gt;&lt;property id=&quot;20148&quot; value=&quot;5&quot;/&gt;&lt;property id=&quot;20300&quot; value=&quot;Slide 32 - &amp;quot;Gaz naturel&amp;quot;&quot;/&gt;&lt;property id=&quot;20307&quot; value=&quot;299&quot;/&gt;&lt;/object&gt;&lt;object type=&quot;3&quot; unique_id=&quot;32230&quot;&gt;&lt;property id=&quot;20148&quot; value=&quot;5&quot;/&gt;&lt;property id=&quot;20300&quot; value=&quot;Slide 33 - &amp;quot;Maïs&amp;quot;&quot;/&gt;&lt;property id=&quot;20307&quot; value=&quot;297&quot;/&gt;&lt;/object&gt;&lt;object type=&quot;3&quot; unique_id=&quot;32231&quot;&gt;&lt;property id=&quot;20148&quot; value=&quot;5&quot;/&gt;&lt;property id=&quot;20300&quot; value=&quot;Slide 34 - &amp;quot;Cuivre&amp;quot;&quot;/&gt;&lt;property id=&quot;20307&quot; value=&quot;298&quot;/&gt;&lt;/object&gt;&lt;object type=&quot;3&quot; unique_id=&quot;32360&quot;&gt;&lt;property id=&quot;20148&quot; value=&quot;5&quot;/&gt;&lt;property id=&quot;20300&quot; value=&quot;Slide 24 - &amp;quot;Bourse de Frankfort&amp;quot;&quot;/&gt;&lt;property id=&quot;20307&quot; value=&quot;300&quot;/&gt;&lt;/object&gt;&lt;object type=&quot;3&quot; unique_id=&quot;32361&quot;&gt;&lt;property id=&quot;20148&quot; value=&quot;5&quot;/&gt;&lt;property id=&quot;20300&quot; value=&quot;Slide 25 - &amp;quot;Bourse de Tokyo&amp;quot;&quot;/&gt;&lt;property id=&quot;20307&quot; value=&quot;301&quot;/&gt;&lt;/object&gt;&lt;object type=&quot;3&quot; unique_id=&quot;32907&quot;&gt;&lt;property id=&quot;20148&quot; value=&quot;5&quot;/&gt;&lt;property id=&quot;20300&quot; value=&quot;Slide 19 - &amp;quot;FNB constitués d’obligations corporatives de qualité&amp;quot;&quot;/&gt;&lt;property id=&quot;20307&quot; value=&quot;302&quot;/&gt;&lt;/object&gt;&lt;object type=&quot;3&quot; unique_id=&quot;32908&quot;&gt;&lt;property id=&quot;20148&quot; value=&quot;5&quot;/&gt;&lt;property id=&quot;20300&quot; value=&quot;Slide 20 - &amp;quot;FNB constitué d’obligations corporatives à haut risque&amp;quot;&quot;/&gt;&lt;property id=&quot;20307&quot; value=&quot;303&quot;/&gt;&lt;/object&gt;&lt;object type=&quot;3&quot; unique_id=&quot;33288&quot;&gt;&lt;property id=&quot;20148&quot; value=&quot;5&quot;/&gt;&lt;property id=&quot;20300&quot; value=&quot;Slide 35 - &amp;quot;Indice de la volatilité (VIX)&amp;quot;&quot;/&gt;&lt;property id=&quot;20307&quot; value=&quot;304&quot;/&gt;&lt;/object&gt;&lt;object type=&quot;3&quot; unique_id=&quot;33993&quot;&gt;&lt;property id=&quot;20148&quot; value=&quot;5&quot;/&gt;&lt;property id=&quot;20300&quot; value=&quot;Slide 17 - &amp;quot;Obligations 10 ans, Canada&amp;quot;&quot;/&gt;&lt;property id=&quot;20307&quot; value=&quot;305&quot;/&gt;&lt;/object&gt;&lt;/object&gt;&lt;object type=&quot;8&quot; unique_id=&quot;1018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8453</TotalTime>
  <Words>2430</Words>
  <Application>Microsoft Office PowerPoint</Application>
  <PresentationFormat>Affichage à l'écran (4:3)</PresentationFormat>
  <Paragraphs>256</Paragraphs>
  <Slides>48</Slides>
  <Notes>10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3" baseType="lpstr">
      <vt:lpstr>Arial</vt:lpstr>
      <vt:lpstr>Arial Black</vt:lpstr>
      <vt:lpstr>Times New Roman</vt:lpstr>
      <vt:lpstr>Wingdings</vt:lpstr>
      <vt:lpstr>Radial</vt:lpstr>
      <vt:lpstr>Placement</vt:lpstr>
      <vt:lpstr>Pour démarrer !</vt:lpstr>
      <vt:lpstr>Environnement politico légal</vt:lpstr>
      <vt:lpstr>Environnement politico légal</vt:lpstr>
      <vt:lpstr>Environnement politico-légal (suite)</vt:lpstr>
      <vt:lpstr>Environnement politico-légal (suite)</vt:lpstr>
      <vt:lpstr>Environnement politico-légal (suite)</vt:lpstr>
      <vt:lpstr>Environnement politico-légal (suite)</vt:lpstr>
      <vt:lpstr>Environnement économique</vt:lpstr>
      <vt:lpstr> Environnement économique (suite)</vt:lpstr>
      <vt:lpstr>Taux d’inflation en recul au Canada et aux États-Unis mais toujours au dessus de 3%</vt:lpstr>
      <vt:lpstr>Environnement économique (suite)</vt:lpstr>
      <vt:lpstr>Environnement économique (suite)</vt:lpstr>
      <vt:lpstr>Environnement économique (suite)</vt:lpstr>
      <vt:lpstr>Environnement économique (suite)</vt:lpstr>
      <vt:lpstr>Environnement économique (suite)</vt:lpstr>
      <vt:lpstr>Présentation PowerPoint</vt:lpstr>
      <vt:lpstr>Évolution des bourses depuis 3 ans</vt:lpstr>
      <vt:lpstr>Environnement social</vt:lpstr>
      <vt:lpstr>Environnement social (suite)</vt:lpstr>
      <vt:lpstr>Environnement social (suite)</vt:lpstr>
      <vt:lpstr>Environnement technologique</vt:lpstr>
      <vt:lpstr>Environnement technologique</vt:lpstr>
      <vt:lpstr>Environnement écologique</vt:lpstr>
      <vt:lpstr>Environnement écologique</vt:lpstr>
      <vt:lpstr>Le contexte particulier dans lequel nous suivrons le cours</vt:lpstr>
      <vt:lpstr>Obligations 10 ans, États-Unis</vt:lpstr>
      <vt:lpstr>Obligations 10 ans, Canada</vt:lpstr>
      <vt:lpstr>Bons du Trésor 90 jours, États-Unis</vt:lpstr>
      <vt:lpstr>FNB constitués d’obligations corporatives de qualité</vt:lpstr>
      <vt:lpstr>FNB constitué d’obligations corporatives à haut risque</vt:lpstr>
      <vt:lpstr>Bourse de Toronto</vt:lpstr>
      <vt:lpstr>Bourse de New York</vt:lpstr>
      <vt:lpstr>Bourse de Londres</vt:lpstr>
      <vt:lpstr>Bourse de Frankfort</vt:lpstr>
      <vt:lpstr>Bourse de Tokyo</vt:lpstr>
      <vt:lpstr>Bourse de Shanghai</vt:lpstr>
      <vt:lpstr>NASDAQ 100 (valeurs technologiques, États-Unis)</vt:lpstr>
      <vt:lpstr>Dollar américain Vs 6 autres devises</vt:lpstr>
      <vt:lpstr>Valeur du dollar canadien en USD</vt:lpstr>
      <vt:lpstr>Évolution du prix de l’or</vt:lpstr>
      <vt:lpstr>Pétrole brut américain (WTI)</vt:lpstr>
      <vt:lpstr>Gaz naturel</vt:lpstr>
      <vt:lpstr>Maïs</vt:lpstr>
      <vt:lpstr>Cuivre</vt:lpstr>
      <vt:lpstr>Bitcoin</vt:lpstr>
      <vt:lpstr>Indice de la volatilité (VIX)</vt:lpstr>
      <vt:lpstr>Vos attentes ?</vt:lpstr>
    </vt:vector>
  </TitlesOfParts>
  <Company>PBCTG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Paul Bourget</dc:creator>
  <cp:lastModifiedBy>Compte Microsoft</cp:lastModifiedBy>
  <cp:revision>373</cp:revision>
  <dcterms:created xsi:type="dcterms:W3CDTF">2010-09-20T18:41:34Z</dcterms:created>
  <dcterms:modified xsi:type="dcterms:W3CDTF">2024-02-07T21:05:07Z</dcterms:modified>
</cp:coreProperties>
</file>